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15" r:id="rId3"/>
    <p:sldId id="316" r:id="rId4"/>
    <p:sldId id="258" r:id="rId5"/>
    <p:sldId id="266" r:id="rId6"/>
    <p:sldId id="274" r:id="rId7"/>
    <p:sldId id="273" r:id="rId8"/>
    <p:sldId id="257" r:id="rId9"/>
    <p:sldId id="259" r:id="rId10"/>
    <p:sldId id="260" r:id="rId11"/>
    <p:sldId id="265" r:id="rId12"/>
    <p:sldId id="275" r:id="rId13"/>
    <p:sldId id="276" r:id="rId14"/>
    <p:sldId id="277" r:id="rId15"/>
    <p:sldId id="261" r:id="rId16"/>
    <p:sldId id="269" r:id="rId17"/>
    <p:sldId id="267" r:id="rId18"/>
    <p:sldId id="268" r:id="rId19"/>
    <p:sldId id="304" r:id="rId20"/>
    <p:sldId id="280" r:id="rId21"/>
    <p:sldId id="283" r:id="rId22"/>
    <p:sldId id="281" r:id="rId23"/>
    <p:sldId id="305" r:id="rId24"/>
    <p:sldId id="287" r:id="rId25"/>
    <p:sldId id="306" r:id="rId26"/>
    <p:sldId id="282" r:id="rId27"/>
    <p:sldId id="262" r:id="rId28"/>
    <p:sldId id="284" r:id="rId29"/>
    <p:sldId id="297" r:id="rId30"/>
    <p:sldId id="289" r:id="rId31"/>
    <p:sldId id="303" r:id="rId32"/>
    <p:sldId id="291" r:id="rId33"/>
    <p:sldId id="288" r:id="rId34"/>
    <p:sldId id="263" r:id="rId35"/>
    <p:sldId id="292" r:id="rId36"/>
    <p:sldId id="300" r:id="rId37"/>
    <p:sldId id="301" r:id="rId38"/>
    <p:sldId id="302" r:id="rId39"/>
    <p:sldId id="298" r:id="rId40"/>
    <p:sldId id="294" r:id="rId41"/>
    <p:sldId id="293" r:id="rId42"/>
    <p:sldId id="286" r:id="rId43"/>
    <p:sldId id="307" r:id="rId44"/>
    <p:sldId id="285" r:id="rId45"/>
    <p:sldId id="295" r:id="rId46"/>
    <p:sldId id="296" r:id="rId47"/>
    <p:sldId id="264" r:id="rId48"/>
    <p:sldId id="310" r:id="rId49"/>
    <p:sldId id="308" r:id="rId50"/>
    <p:sldId id="309" r:id="rId51"/>
    <p:sldId id="311" r:id="rId52"/>
    <p:sldId id="312" r:id="rId53"/>
    <p:sldId id="314" r:id="rId54"/>
    <p:sldId id="313" r:id="rId55"/>
    <p:sldId id="319" r:id="rId56"/>
    <p:sldId id="318" r:id="rId57"/>
    <p:sldId id="31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CCF9E-539E-4745-8055-2D9625770B39}" v="37" dt="2023-05-15T13:41:17.562"/>
    <p1510:client id="{52E59F48-1950-42A1-A911-A94ADA9126D1}" v="539" dt="2023-05-08T21:35:08.369"/>
    <p1510:client id="{6B76BCAE-1B45-4FBA-B75C-BE8E5DD4596E}" v="497" dt="2023-05-09T09:56:42.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1032" autoAdjust="0"/>
  </p:normalViewPr>
  <p:slideViewPr>
    <p:cSldViewPr snapToGrid="0">
      <p:cViewPr varScale="1">
        <p:scale>
          <a:sx n="80" d="100"/>
          <a:sy n="80" d="100"/>
        </p:scale>
        <p:origin x="6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a Vandeweerdt" userId="16dbdb562e9cb021" providerId="Windows Live" clId="Web-{52E59F48-1950-42A1-A911-A94ADA9126D1}"/>
    <pc:docChg chg="addSld modSld sldOrd">
      <pc:chgData name="Clara Vandeweerdt" userId="16dbdb562e9cb021" providerId="Windows Live" clId="Web-{52E59F48-1950-42A1-A911-A94ADA9126D1}" dt="2023-05-08T21:35:04.010" v="1166"/>
      <pc:docMkLst>
        <pc:docMk/>
      </pc:docMkLst>
      <pc:sldChg chg="modSp">
        <pc:chgData name="Clara Vandeweerdt" userId="16dbdb562e9cb021" providerId="Windows Live" clId="Web-{52E59F48-1950-42A1-A911-A94ADA9126D1}" dt="2023-05-08T21:07:43.387" v="622" actId="20577"/>
        <pc:sldMkLst>
          <pc:docMk/>
          <pc:sldMk cId="109857222" sldId="256"/>
        </pc:sldMkLst>
        <pc:spChg chg="mod">
          <ac:chgData name="Clara Vandeweerdt" userId="16dbdb562e9cb021" providerId="Windows Live" clId="Web-{52E59F48-1950-42A1-A911-A94ADA9126D1}" dt="2023-05-08T20:51:26.613" v="5" actId="20577"/>
          <ac:spMkLst>
            <pc:docMk/>
            <pc:sldMk cId="109857222" sldId="256"/>
            <ac:spMk id="2" creationId="{00000000-0000-0000-0000-000000000000}"/>
          </ac:spMkLst>
        </pc:spChg>
        <pc:spChg chg="mod">
          <ac:chgData name="Clara Vandeweerdt" userId="16dbdb562e9cb021" providerId="Windows Live" clId="Web-{52E59F48-1950-42A1-A911-A94ADA9126D1}" dt="2023-05-08T21:07:43.387" v="622" actId="20577"/>
          <ac:spMkLst>
            <pc:docMk/>
            <pc:sldMk cId="109857222" sldId="256"/>
            <ac:spMk id="3" creationId="{00000000-0000-0000-0000-000000000000}"/>
          </ac:spMkLst>
        </pc:spChg>
      </pc:sldChg>
      <pc:sldChg chg="modSp new">
        <pc:chgData name="Clara Vandeweerdt" userId="16dbdb562e9cb021" providerId="Windows Live" clId="Web-{52E59F48-1950-42A1-A911-A94ADA9126D1}" dt="2023-05-08T21:05:47.944" v="548" actId="20577"/>
        <pc:sldMkLst>
          <pc:docMk/>
          <pc:sldMk cId="2387976" sldId="257"/>
        </pc:sldMkLst>
        <pc:spChg chg="mod">
          <ac:chgData name="Clara Vandeweerdt" userId="16dbdb562e9cb021" providerId="Windows Live" clId="Web-{52E59F48-1950-42A1-A911-A94ADA9126D1}" dt="2023-05-08T21:02:53.631" v="343" actId="20577"/>
          <ac:spMkLst>
            <pc:docMk/>
            <pc:sldMk cId="2387976" sldId="257"/>
            <ac:spMk id="2" creationId="{D5A97FD8-00FC-2257-70AF-AF8F4C947B5B}"/>
          </ac:spMkLst>
        </pc:spChg>
        <pc:spChg chg="mod">
          <ac:chgData name="Clara Vandeweerdt" userId="16dbdb562e9cb021" providerId="Windows Live" clId="Web-{52E59F48-1950-42A1-A911-A94ADA9126D1}" dt="2023-05-08T21:05:47.944" v="548" actId="20577"/>
          <ac:spMkLst>
            <pc:docMk/>
            <pc:sldMk cId="2387976" sldId="257"/>
            <ac:spMk id="3" creationId="{98BC7FA0-D69D-D13E-D5F8-AB553C405A20}"/>
          </ac:spMkLst>
        </pc:spChg>
      </pc:sldChg>
      <pc:sldChg chg="modSp new mod modClrScheme chgLayout">
        <pc:chgData name="Clara Vandeweerdt" userId="16dbdb562e9cb021" providerId="Windows Live" clId="Web-{52E59F48-1950-42A1-A911-A94ADA9126D1}" dt="2023-05-08T20:52:03.081" v="16" actId="20577"/>
        <pc:sldMkLst>
          <pc:docMk/>
          <pc:sldMk cId="1398177566" sldId="258"/>
        </pc:sldMkLst>
        <pc:spChg chg="mod ord">
          <ac:chgData name="Clara Vandeweerdt" userId="16dbdb562e9cb021" providerId="Windows Live" clId="Web-{52E59F48-1950-42A1-A911-A94ADA9126D1}" dt="2023-05-08T20:52:03.081" v="16" actId="20577"/>
          <ac:spMkLst>
            <pc:docMk/>
            <pc:sldMk cId="1398177566" sldId="258"/>
            <ac:spMk id="2" creationId="{62F07D51-1193-9FBC-6A25-0DAD6DB738F9}"/>
          </ac:spMkLst>
        </pc:spChg>
        <pc:spChg chg="mod ord">
          <ac:chgData name="Clara Vandeweerdt" userId="16dbdb562e9cb021" providerId="Windows Live" clId="Web-{52E59F48-1950-42A1-A911-A94ADA9126D1}" dt="2023-05-08T20:52:00.191" v="15"/>
          <ac:spMkLst>
            <pc:docMk/>
            <pc:sldMk cId="1398177566" sldId="258"/>
            <ac:spMk id="3" creationId="{02558806-4459-F1B9-85DC-054EA1FC81D9}"/>
          </ac:spMkLst>
        </pc:spChg>
      </pc:sldChg>
      <pc:sldChg chg="modSp add replId modNotes">
        <pc:chgData name="Clara Vandeweerdt" userId="16dbdb562e9cb021" providerId="Windows Live" clId="Web-{52E59F48-1950-42A1-A911-A94ADA9126D1}" dt="2023-05-08T21:04:46.788" v="496"/>
        <pc:sldMkLst>
          <pc:docMk/>
          <pc:sldMk cId="525919002" sldId="259"/>
        </pc:sldMkLst>
        <pc:spChg chg="mod">
          <ac:chgData name="Clara Vandeweerdt" userId="16dbdb562e9cb021" providerId="Windows Live" clId="Web-{52E59F48-1950-42A1-A911-A94ADA9126D1}" dt="2023-05-08T21:02:57.756" v="344" actId="20577"/>
          <ac:spMkLst>
            <pc:docMk/>
            <pc:sldMk cId="525919002" sldId="259"/>
            <ac:spMk id="2" creationId="{D5A97FD8-00FC-2257-70AF-AF8F4C947B5B}"/>
          </ac:spMkLst>
        </pc:spChg>
        <pc:spChg chg="mod">
          <ac:chgData name="Clara Vandeweerdt" userId="16dbdb562e9cb021" providerId="Windows Live" clId="Web-{52E59F48-1950-42A1-A911-A94ADA9126D1}" dt="2023-05-08T21:02:18.537" v="339" actId="20577"/>
          <ac:spMkLst>
            <pc:docMk/>
            <pc:sldMk cId="525919002" sldId="259"/>
            <ac:spMk id="3" creationId="{98BC7FA0-D69D-D13E-D5F8-AB553C405A20}"/>
          </ac:spMkLst>
        </pc:spChg>
      </pc:sldChg>
      <pc:sldChg chg="modSp new modNotes">
        <pc:chgData name="Clara Vandeweerdt" userId="16dbdb562e9cb021" providerId="Windows Live" clId="Web-{52E59F48-1950-42A1-A911-A94ADA9126D1}" dt="2023-05-08T21:23:14.377" v="826"/>
        <pc:sldMkLst>
          <pc:docMk/>
          <pc:sldMk cId="2572260196" sldId="260"/>
        </pc:sldMkLst>
        <pc:spChg chg="mod">
          <ac:chgData name="Clara Vandeweerdt" userId="16dbdb562e9cb021" providerId="Windows Live" clId="Web-{52E59F48-1950-42A1-A911-A94ADA9126D1}" dt="2023-05-08T21:04:54.631" v="502" actId="20577"/>
          <ac:spMkLst>
            <pc:docMk/>
            <pc:sldMk cId="2572260196" sldId="260"/>
            <ac:spMk id="2" creationId="{B067796A-B2B1-F06B-9F81-B962D9A59D7F}"/>
          </ac:spMkLst>
        </pc:spChg>
        <pc:spChg chg="mod">
          <ac:chgData name="Clara Vandeweerdt" userId="16dbdb562e9cb021" providerId="Windows Live" clId="Web-{52E59F48-1950-42A1-A911-A94ADA9126D1}" dt="2023-05-08T21:22:33.158" v="731" actId="20577"/>
          <ac:spMkLst>
            <pc:docMk/>
            <pc:sldMk cId="2572260196" sldId="260"/>
            <ac:spMk id="3" creationId="{82628D33-72B8-09FC-F22D-2756ECADAC3C}"/>
          </ac:spMkLst>
        </pc:spChg>
      </pc:sldChg>
      <pc:sldChg chg="modSp add ord replId">
        <pc:chgData name="Clara Vandeweerdt" userId="16dbdb562e9cb021" providerId="Windows Live" clId="Web-{52E59F48-1950-42A1-A911-A94ADA9126D1}" dt="2023-05-08T21:12:42.138" v="632" actId="20577"/>
        <pc:sldMkLst>
          <pc:docMk/>
          <pc:sldMk cId="4039244082" sldId="261"/>
        </pc:sldMkLst>
        <pc:spChg chg="mod">
          <ac:chgData name="Clara Vandeweerdt" userId="16dbdb562e9cb021" providerId="Windows Live" clId="Web-{52E59F48-1950-42A1-A911-A94ADA9126D1}" dt="2023-05-08T21:12:42.138" v="632" actId="20577"/>
          <ac:spMkLst>
            <pc:docMk/>
            <pc:sldMk cId="4039244082" sldId="261"/>
            <ac:spMk id="2" creationId="{62F07D51-1193-9FBC-6A25-0DAD6DB738F9}"/>
          </ac:spMkLst>
        </pc:spChg>
      </pc:sldChg>
      <pc:sldChg chg="modSp add replId">
        <pc:chgData name="Clara Vandeweerdt" userId="16dbdb562e9cb021" providerId="Windows Live" clId="Web-{52E59F48-1950-42A1-A911-A94ADA9126D1}" dt="2023-05-08T21:12:47.513" v="635" actId="20577"/>
        <pc:sldMkLst>
          <pc:docMk/>
          <pc:sldMk cId="2528909624" sldId="262"/>
        </pc:sldMkLst>
        <pc:spChg chg="mod">
          <ac:chgData name="Clara Vandeweerdt" userId="16dbdb562e9cb021" providerId="Windows Live" clId="Web-{52E59F48-1950-42A1-A911-A94ADA9126D1}" dt="2023-05-08T21:12:47.513" v="635" actId="20577"/>
          <ac:spMkLst>
            <pc:docMk/>
            <pc:sldMk cId="2528909624" sldId="262"/>
            <ac:spMk id="2" creationId="{62F07D51-1193-9FBC-6A25-0DAD6DB738F9}"/>
          </ac:spMkLst>
        </pc:spChg>
      </pc:sldChg>
      <pc:sldChg chg="modSp add replId">
        <pc:chgData name="Clara Vandeweerdt" userId="16dbdb562e9cb021" providerId="Windows Live" clId="Web-{52E59F48-1950-42A1-A911-A94ADA9126D1}" dt="2023-05-08T21:12:53.200" v="637" actId="20577"/>
        <pc:sldMkLst>
          <pc:docMk/>
          <pc:sldMk cId="1742002833" sldId="263"/>
        </pc:sldMkLst>
        <pc:spChg chg="mod">
          <ac:chgData name="Clara Vandeweerdt" userId="16dbdb562e9cb021" providerId="Windows Live" clId="Web-{52E59F48-1950-42A1-A911-A94ADA9126D1}" dt="2023-05-08T21:12:53.200" v="637" actId="20577"/>
          <ac:spMkLst>
            <pc:docMk/>
            <pc:sldMk cId="1742002833" sldId="263"/>
            <ac:spMk id="2" creationId="{62F07D51-1193-9FBC-6A25-0DAD6DB738F9}"/>
          </ac:spMkLst>
        </pc:spChg>
      </pc:sldChg>
      <pc:sldChg chg="modSp add replId">
        <pc:chgData name="Clara Vandeweerdt" userId="16dbdb562e9cb021" providerId="Windows Live" clId="Web-{52E59F48-1950-42A1-A911-A94ADA9126D1}" dt="2023-05-08T21:13:03.888" v="641" actId="20577"/>
        <pc:sldMkLst>
          <pc:docMk/>
          <pc:sldMk cId="2288751274" sldId="264"/>
        </pc:sldMkLst>
        <pc:spChg chg="mod">
          <ac:chgData name="Clara Vandeweerdt" userId="16dbdb562e9cb021" providerId="Windows Live" clId="Web-{52E59F48-1950-42A1-A911-A94ADA9126D1}" dt="2023-05-08T21:13:03.888" v="641" actId="20577"/>
          <ac:spMkLst>
            <pc:docMk/>
            <pc:sldMk cId="2288751274" sldId="264"/>
            <ac:spMk id="2" creationId="{62F07D51-1193-9FBC-6A25-0DAD6DB738F9}"/>
          </ac:spMkLst>
        </pc:spChg>
      </pc:sldChg>
      <pc:sldChg chg="modSp add replId">
        <pc:chgData name="Clara Vandeweerdt" userId="16dbdb562e9cb021" providerId="Windows Live" clId="Web-{52E59F48-1950-42A1-A911-A94ADA9126D1}" dt="2023-05-08T21:14:13.450" v="693" actId="20577"/>
        <pc:sldMkLst>
          <pc:docMk/>
          <pc:sldMk cId="3140885849" sldId="265"/>
        </pc:sldMkLst>
        <pc:spChg chg="mod">
          <ac:chgData name="Clara Vandeweerdt" userId="16dbdb562e9cb021" providerId="Windows Live" clId="Web-{52E59F48-1950-42A1-A911-A94ADA9126D1}" dt="2023-05-08T21:14:13.450" v="693" actId="20577"/>
          <ac:spMkLst>
            <pc:docMk/>
            <pc:sldMk cId="3140885849" sldId="265"/>
            <ac:spMk id="3" creationId="{82628D33-72B8-09FC-F22D-2756ECADAC3C}"/>
          </ac:spMkLst>
        </pc:spChg>
      </pc:sldChg>
      <pc:sldChg chg="modSp add replId modNotes">
        <pc:chgData name="Clara Vandeweerdt" userId="16dbdb562e9cb021" providerId="Windows Live" clId="Web-{52E59F48-1950-42A1-A911-A94ADA9126D1}" dt="2023-05-08T21:35:04.010" v="1166"/>
        <pc:sldMkLst>
          <pc:docMk/>
          <pc:sldMk cId="3446260122" sldId="266"/>
        </pc:sldMkLst>
        <pc:spChg chg="mod">
          <ac:chgData name="Clara Vandeweerdt" userId="16dbdb562e9cb021" providerId="Windows Live" clId="Web-{52E59F48-1950-42A1-A911-A94ADA9126D1}" dt="2023-05-08T21:14:50.388" v="730" actId="20577"/>
          <ac:spMkLst>
            <pc:docMk/>
            <pc:sldMk cId="3446260122" sldId="266"/>
            <ac:spMk id="3" creationId="{82628D33-72B8-09FC-F22D-2756ECADAC3C}"/>
          </ac:spMkLst>
        </pc:spChg>
      </pc:sldChg>
    </pc:docChg>
  </pc:docChgLst>
  <pc:docChgLst>
    <pc:chgData name="Clara Vandeweerdt" userId="16dbdb562e9cb021" providerId="Windows Live" clId="Web-{421CCF9E-539E-4745-8055-2D9625770B39}"/>
    <pc:docChg chg="addSld delSld modSld sldOrd">
      <pc:chgData name="Clara Vandeweerdt" userId="16dbdb562e9cb021" providerId="Windows Live" clId="Web-{421CCF9E-539E-4745-8055-2D9625770B39}" dt="2023-05-15T13:41:17.562" v="134"/>
      <pc:docMkLst>
        <pc:docMk/>
      </pc:docMkLst>
      <pc:sldChg chg="ord">
        <pc:chgData name="Clara Vandeweerdt" userId="16dbdb562e9cb021" providerId="Windows Live" clId="Web-{421CCF9E-539E-4745-8055-2D9625770B39}" dt="2023-05-15T13:30:17.949" v="9"/>
        <pc:sldMkLst>
          <pc:docMk/>
          <pc:sldMk cId="89805598" sldId="270"/>
        </pc:sldMkLst>
      </pc:sldChg>
      <pc:sldChg chg="del modNotes">
        <pc:chgData name="Clara Vandeweerdt" userId="16dbdb562e9cb021" providerId="Windows Live" clId="Web-{421CCF9E-539E-4745-8055-2D9625770B39}" dt="2023-05-15T13:41:17.562" v="134"/>
        <pc:sldMkLst>
          <pc:docMk/>
          <pc:sldMk cId="4006239978" sldId="271"/>
        </pc:sldMkLst>
      </pc:sldChg>
      <pc:sldChg chg="del modNotes">
        <pc:chgData name="Clara Vandeweerdt" userId="16dbdb562e9cb021" providerId="Windows Live" clId="Web-{421CCF9E-539E-4745-8055-2D9625770B39}" dt="2023-05-15T13:41:17.562" v="133"/>
        <pc:sldMkLst>
          <pc:docMk/>
          <pc:sldMk cId="1580933463" sldId="278"/>
        </pc:sldMkLst>
      </pc:sldChg>
      <pc:sldChg chg="delSp del delAnim modNotes">
        <pc:chgData name="Clara Vandeweerdt" userId="16dbdb562e9cb021" providerId="Windows Live" clId="Web-{421CCF9E-539E-4745-8055-2D9625770B39}" dt="2023-05-15T13:41:17.562" v="132"/>
        <pc:sldMkLst>
          <pc:docMk/>
          <pc:sldMk cId="1758823958" sldId="279"/>
        </pc:sldMkLst>
        <pc:spChg chg="del">
          <ac:chgData name="Clara Vandeweerdt" userId="16dbdb562e9cb021" providerId="Windows Live" clId="Web-{421CCF9E-539E-4745-8055-2D9625770B39}" dt="2023-05-15T13:25:55.035" v="2"/>
          <ac:spMkLst>
            <pc:docMk/>
            <pc:sldMk cId="1758823958" sldId="279"/>
            <ac:spMk id="5" creationId="{00000000-0000-0000-0000-000000000000}"/>
          </ac:spMkLst>
        </pc:spChg>
      </pc:sldChg>
      <pc:sldChg chg="addSp modSp new ord modNotes">
        <pc:chgData name="Clara Vandeweerdt" userId="16dbdb562e9cb021" providerId="Windows Live" clId="Web-{421CCF9E-539E-4745-8055-2D9625770B39}" dt="2023-05-15T13:38:36.291" v="33"/>
        <pc:sldMkLst>
          <pc:docMk/>
          <pc:sldMk cId="3679348541" sldId="280"/>
        </pc:sldMkLst>
        <pc:picChg chg="add mod">
          <ac:chgData name="Clara Vandeweerdt" userId="16dbdb562e9cb021" providerId="Windows Live" clId="Web-{421CCF9E-539E-4745-8055-2D9625770B39}" dt="2023-05-15T13:30:12.355" v="8" actId="1076"/>
          <ac:picMkLst>
            <pc:docMk/>
            <pc:sldMk cId="3679348541" sldId="280"/>
            <ac:picMk id="2" creationId="{D712B893-7C38-BA0A-4C80-3A637275A2EC}"/>
          </ac:picMkLst>
        </pc:picChg>
      </pc:sldChg>
      <pc:sldChg chg="addSp delSp modSp new">
        <pc:chgData name="Clara Vandeweerdt" userId="16dbdb562e9cb021" providerId="Windows Live" clId="Web-{421CCF9E-539E-4745-8055-2D9625770B39}" dt="2023-05-15T13:31:12.528" v="17" actId="1076"/>
        <pc:sldMkLst>
          <pc:docMk/>
          <pc:sldMk cId="1581822320" sldId="281"/>
        </pc:sldMkLst>
        <pc:picChg chg="add del mod">
          <ac:chgData name="Clara Vandeweerdt" userId="16dbdb562e9cb021" providerId="Windows Live" clId="Web-{421CCF9E-539E-4745-8055-2D9625770B39}" dt="2023-05-15T13:30:54.965" v="13"/>
          <ac:picMkLst>
            <pc:docMk/>
            <pc:sldMk cId="1581822320" sldId="281"/>
            <ac:picMk id="2" creationId="{5BB67AE2-E12E-BE6D-4FE6-94967F68DD46}"/>
          </ac:picMkLst>
        </pc:picChg>
        <pc:picChg chg="add mod">
          <ac:chgData name="Clara Vandeweerdt" userId="16dbdb562e9cb021" providerId="Windows Live" clId="Web-{421CCF9E-539E-4745-8055-2D9625770B39}" dt="2023-05-15T13:31:12.528" v="17" actId="1076"/>
          <ac:picMkLst>
            <pc:docMk/>
            <pc:sldMk cId="1581822320" sldId="281"/>
            <ac:picMk id="3" creationId="{A4860FEC-A9CC-AE4E-BE7E-591F5100501E}"/>
          </ac:picMkLst>
        </pc:picChg>
      </pc:sldChg>
      <pc:sldChg chg="addSp delSp modSp new">
        <pc:chgData name="Clara Vandeweerdt" userId="16dbdb562e9cb021" providerId="Windows Live" clId="Web-{421CCF9E-539E-4745-8055-2D9625770B39}" dt="2023-05-15T13:35:00.191" v="27" actId="1076"/>
        <pc:sldMkLst>
          <pc:docMk/>
          <pc:sldMk cId="2857779120" sldId="282"/>
        </pc:sldMkLst>
        <pc:picChg chg="add del mod">
          <ac:chgData name="Clara Vandeweerdt" userId="16dbdb562e9cb021" providerId="Windows Live" clId="Web-{421CCF9E-539E-4745-8055-2D9625770B39}" dt="2023-05-15T13:34:27.034" v="23"/>
          <ac:picMkLst>
            <pc:docMk/>
            <pc:sldMk cId="2857779120" sldId="282"/>
            <ac:picMk id="2" creationId="{E2AF59A8-97CA-EBB6-8440-9F364A6CCA23}"/>
          </ac:picMkLst>
        </pc:picChg>
        <pc:picChg chg="add mod">
          <ac:chgData name="Clara Vandeweerdt" userId="16dbdb562e9cb021" providerId="Windows Live" clId="Web-{421CCF9E-539E-4745-8055-2D9625770B39}" dt="2023-05-15T13:35:00.191" v="27" actId="1076"/>
          <ac:picMkLst>
            <pc:docMk/>
            <pc:sldMk cId="2857779120" sldId="282"/>
            <ac:picMk id="3" creationId="{3A006A83-0148-5F19-01BC-B8ABC0FE2608}"/>
          </ac:picMkLst>
        </pc:picChg>
      </pc:sldChg>
      <pc:sldChg chg="add replId modNotes">
        <pc:chgData name="Clara Vandeweerdt" userId="16dbdb562e9cb021" providerId="Windows Live" clId="Web-{421CCF9E-539E-4745-8055-2D9625770B39}" dt="2023-05-15T13:41:02.999" v="131"/>
        <pc:sldMkLst>
          <pc:docMk/>
          <pc:sldMk cId="1548056455" sldId="283"/>
        </pc:sldMkLst>
      </pc:sldChg>
    </pc:docChg>
  </pc:docChgLst>
  <pc:docChgLst>
    <pc:chgData name="Clara Vandeweerdt" userId="16dbdb562e9cb021" providerId="Windows Live" clId="Web-{6B76BCAE-1B45-4FBA-B75C-BE8E5DD4596E}"/>
    <pc:docChg chg="addSld modSld sldOrd">
      <pc:chgData name="Clara Vandeweerdt" userId="16dbdb562e9cb021" providerId="Windows Live" clId="Web-{6B76BCAE-1B45-4FBA-B75C-BE8E5DD4596E}" dt="2023-05-09T09:56:42.914" v="476" actId="1076"/>
      <pc:docMkLst>
        <pc:docMk/>
      </pc:docMkLst>
      <pc:sldChg chg="modSp">
        <pc:chgData name="Clara Vandeweerdt" userId="16dbdb562e9cb021" providerId="Windows Live" clId="Web-{6B76BCAE-1B45-4FBA-B75C-BE8E5DD4596E}" dt="2023-05-09T09:54:14.376" v="354" actId="20577"/>
        <pc:sldMkLst>
          <pc:docMk/>
          <pc:sldMk cId="109857222" sldId="256"/>
        </pc:sldMkLst>
        <pc:spChg chg="mod">
          <ac:chgData name="Clara Vandeweerdt" userId="16dbdb562e9cb021" providerId="Windows Live" clId="Web-{6B76BCAE-1B45-4FBA-B75C-BE8E5DD4596E}" dt="2023-05-09T09:54:14.376" v="354" actId="20577"/>
          <ac:spMkLst>
            <pc:docMk/>
            <pc:sldMk cId="109857222" sldId="256"/>
            <ac:spMk id="3" creationId="{00000000-0000-0000-0000-000000000000}"/>
          </ac:spMkLst>
        </pc:spChg>
      </pc:sldChg>
      <pc:sldChg chg="modSp">
        <pc:chgData name="Clara Vandeweerdt" userId="16dbdb562e9cb021" providerId="Windows Live" clId="Web-{6B76BCAE-1B45-4FBA-B75C-BE8E5DD4596E}" dt="2023-05-09T09:43:24.287" v="10" actId="20577"/>
        <pc:sldMkLst>
          <pc:docMk/>
          <pc:sldMk cId="2387976" sldId="257"/>
        </pc:sldMkLst>
        <pc:spChg chg="mod">
          <ac:chgData name="Clara Vandeweerdt" userId="16dbdb562e9cb021" providerId="Windows Live" clId="Web-{6B76BCAE-1B45-4FBA-B75C-BE8E5DD4596E}" dt="2023-05-09T09:43:24.287" v="10" actId="20577"/>
          <ac:spMkLst>
            <pc:docMk/>
            <pc:sldMk cId="2387976" sldId="257"/>
            <ac:spMk id="2" creationId="{D5A97FD8-00FC-2257-70AF-AF8F4C947B5B}"/>
          </ac:spMkLst>
        </pc:spChg>
        <pc:spChg chg="mod">
          <ac:chgData name="Clara Vandeweerdt" userId="16dbdb562e9cb021" providerId="Windows Live" clId="Web-{6B76BCAE-1B45-4FBA-B75C-BE8E5DD4596E}" dt="2023-05-09T09:43:17.943" v="4" actId="20577"/>
          <ac:spMkLst>
            <pc:docMk/>
            <pc:sldMk cId="2387976" sldId="257"/>
            <ac:spMk id="3" creationId="{98BC7FA0-D69D-D13E-D5F8-AB553C405A20}"/>
          </ac:spMkLst>
        </pc:spChg>
      </pc:sldChg>
      <pc:sldChg chg="modSp ord modNotes">
        <pc:chgData name="Clara Vandeweerdt" userId="16dbdb562e9cb021" providerId="Windows Live" clId="Web-{6B76BCAE-1B45-4FBA-B75C-BE8E5DD4596E}" dt="2023-05-09T09:54:36.659" v="374"/>
        <pc:sldMkLst>
          <pc:docMk/>
          <pc:sldMk cId="1398177566" sldId="258"/>
        </pc:sldMkLst>
        <pc:spChg chg="mod">
          <ac:chgData name="Clara Vandeweerdt" userId="16dbdb562e9cb021" providerId="Windows Live" clId="Web-{6B76BCAE-1B45-4FBA-B75C-BE8E5DD4596E}" dt="2023-05-09T09:54:22.736" v="363" actId="20577"/>
          <ac:spMkLst>
            <pc:docMk/>
            <pc:sldMk cId="1398177566" sldId="258"/>
            <ac:spMk id="2" creationId="{62F07D51-1193-9FBC-6A25-0DAD6DB738F9}"/>
          </ac:spMkLst>
        </pc:spChg>
      </pc:sldChg>
      <pc:sldChg chg="modSp">
        <pc:chgData name="Clara Vandeweerdt" userId="16dbdb562e9cb021" providerId="Windows Live" clId="Web-{6B76BCAE-1B45-4FBA-B75C-BE8E5DD4596E}" dt="2023-05-09T09:43:32.490" v="12" actId="20577"/>
        <pc:sldMkLst>
          <pc:docMk/>
          <pc:sldMk cId="525919002" sldId="259"/>
        </pc:sldMkLst>
        <pc:spChg chg="mod">
          <ac:chgData name="Clara Vandeweerdt" userId="16dbdb562e9cb021" providerId="Windows Live" clId="Web-{6B76BCAE-1B45-4FBA-B75C-BE8E5DD4596E}" dt="2023-05-09T09:43:32.490" v="12" actId="20577"/>
          <ac:spMkLst>
            <pc:docMk/>
            <pc:sldMk cId="525919002" sldId="259"/>
            <ac:spMk id="2" creationId="{D5A97FD8-00FC-2257-70AF-AF8F4C947B5B}"/>
          </ac:spMkLst>
        </pc:spChg>
      </pc:sldChg>
      <pc:sldChg chg="modSp">
        <pc:chgData name="Clara Vandeweerdt" userId="16dbdb562e9cb021" providerId="Windows Live" clId="Web-{6B76BCAE-1B45-4FBA-B75C-BE8E5DD4596E}" dt="2023-05-09T09:43:35.381" v="14" actId="20577"/>
        <pc:sldMkLst>
          <pc:docMk/>
          <pc:sldMk cId="2572260196" sldId="260"/>
        </pc:sldMkLst>
        <pc:spChg chg="mod">
          <ac:chgData name="Clara Vandeweerdt" userId="16dbdb562e9cb021" providerId="Windows Live" clId="Web-{6B76BCAE-1B45-4FBA-B75C-BE8E5DD4596E}" dt="2023-05-09T09:43:35.381" v="14" actId="20577"/>
          <ac:spMkLst>
            <pc:docMk/>
            <pc:sldMk cId="2572260196" sldId="260"/>
            <ac:spMk id="2" creationId="{B067796A-B2B1-F06B-9F81-B962D9A59D7F}"/>
          </ac:spMkLst>
        </pc:spChg>
      </pc:sldChg>
      <pc:sldChg chg="modSp">
        <pc:chgData name="Clara Vandeweerdt" userId="16dbdb562e9cb021" providerId="Windows Live" clId="Web-{6B76BCAE-1B45-4FBA-B75C-BE8E5DD4596E}" dt="2023-05-09T09:43:41.475" v="19" actId="20577"/>
        <pc:sldMkLst>
          <pc:docMk/>
          <pc:sldMk cId="3140885849" sldId="265"/>
        </pc:sldMkLst>
        <pc:spChg chg="mod">
          <ac:chgData name="Clara Vandeweerdt" userId="16dbdb562e9cb021" providerId="Windows Live" clId="Web-{6B76BCAE-1B45-4FBA-B75C-BE8E5DD4596E}" dt="2023-05-09T09:43:41.475" v="19" actId="20577"/>
          <ac:spMkLst>
            <pc:docMk/>
            <pc:sldMk cId="3140885849" sldId="265"/>
            <ac:spMk id="2" creationId="{B067796A-B2B1-F06B-9F81-B962D9A59D7F}"/>
          </ac:spMkLst>
        </pc:spChg>
      </pc:sldChg>
      <pc:sldChg chg="addSp delSp modSp ord modNotes">
        <pc:chgData name="Clara Vandeweerdt" userId="16dbdb562e9cb021" providerId="Windows Live" clId="Web-{6B76BCAE-1B45-4FBA-B75C-BE8E5DD4596E}" dt="2023-05-09T09:56:15.256" v="470" actId="20577"/>
        <pc:sldMkLst>
          <pc:docMk/>
          <pc:sldMk cId="3446260122" sldId="266"/>
        </pc:sldMkLst>
        <pc:spChg chg="mod">
          <ac:chgData name="Clara Vandeweerdt" userId="16dbdb562e9cb021" providerId="Windows Live" clId="Web-{6B76BCAE-1B45-4FBA-B75C-BE8E5DD4596E}" dt="2023-05-09T09:54:44.878" v="381" actId="20577"/>
          <ac:spMkLst>
            <pc:docMk/>
            <pc:sldMk cId="3446260122" sldId="266"/>
            <ac:spMk id="2" creationId="{B067796A-B2B1-F06B-9F81-B962D9A59D7F}"/>
          </ac:spMkLst>
        </pc:spChg>
        <pc:spChg chg="mod">
          <ac:chgData name="Clara Vandeweerdt" userId="16dbdb562e9cb021" providerId="Windows Live" clId="Web-{6B76BCAE-1B45-4FBA-B75C-BE8E5DD4596E}" dt="2023-05-09T09:56:15.256" v="470" actId="20577"/>
          <ac:spMkLst>
            <pc:docMk/>
            <pc:sldMk cId="3446260122" sldId="266"/>
            <ac:spMk id="3" creationId="{82628D33-72B8-09FC-F22D-2756ECADAC3C}"/>
          </ac:spMkLst>
        </pc:spChg>
        <pc:picChg chg="add del mod">
          <ac:chgData name="Clara Vandeweerdt" userId="16dbdb562e9cb021" providerId="Windows Live" clId="Web-{6B76BCAE-1B45-4FBA-B75C-BE8E5DD4596E}" dt="2023-05-09T09:53:35.187" v="331"/>
          <ac:picMkLst>
            <pc:docMk/>
            <pc:sldMk cId="3446260122" sldId="266"/>
            <ac:picMk id="4" creationId="{C08CB669-66FB-C5F1-7785-4D408C0EF678}"/>
          </ac:picMkLst>
        </pc:picChg>
      </pc:sldChg>
      <pc:sldChg chg="modSp add ord replId">
        <pc:chgData name="Clara Vandeweerdt" userId="16dbdb562e9cb021" providerId="Windows Live" clId="Web-{6B76BCAE-1B45-4FBA-B75C-BE8E5DD4596E}" dt="2023-05-09T09:45:40.042" v="81" actId="20577"/>
        <pc:sldMkLst>
          <pc:docMk/>
          <pc:sldMk cId="2441563823" sldId="267"/>
        </pc:sldMkLst>
        <pc:spChg chg="mod">
          <ac:chgData name="Clara Vandeweerdt" userId="16dbdb562e9cb021" providerId="Windows Live" clId="Web-{6B76BCAE-1B45-4FBA-B75C-BE8E5DD4596E}" dt="2023-05-09T09:44:12.273" v="28" actId="20577"/>
          <ac:spMkLst>
            <pc:docMk/>
            <pc:sldMk cId="2441563823" sldId="267"/>
            <ac:spMk id="2" creationId="{B067796A-B2B1-F06B-9F81-B962D9A59D7F}"/>
          </ac:spMkLst>
        </pc:spChg>
        <pc:spChg chg="mod">
          <ac:chgData name="Clara Vandeweerdt" userId="16dbdb562e9cb021" providerId="Windows Live" clId="Web-{6B76BCAE-1B45-4FBA-B75C-BE8E5DD4596E}" dt="2023-05-09T09:45:40.042" v="81" actId="20577"/>
          <ac:spMkLst>
            <pc:docMk/>
            <pc:sldMk cId="2441563823" sldId="267"/>
            <ac:spMk id="3" creationId="{82628D33-72B8-09FC-F22D-2756ECADAC3C}"/>
          </ac:spMkLst>
        </pc:spChg>
      </pc:sldChg>
      <pc:sldChg chg="modSp add replId">
        <pc:chgData name="Clara Vandeweerdt" userId="16dbdb562e9cb021" providerId="Windows Live" clId="Web-{6B76BCAE-1B45-4FBA-B75C-BE8E5DD4596E}" dt="2023-05-09T09:46:18.044" v="120" actId="20577"/>
        <pc:sldMkLst>
          <pc:docMk/>
          <pc:sldMk cId="3436575525" sldId="268"/>
        </pc:sldMkLst>
        <pc:spChg chg="mod">
          <ac:chgData name="Clara Vandeweerdt" userId="16dbdb562e9cb021" providerId="Windows Live" clId="Web-{6B76BCAE-1B45-4FBA-B75C-BE8E5DD4596E}" dt="2023-05-09T09:46:18.044" v="120" actId="20577"/>
          <ac:spMkLst>
            <pc:docMk/>
            <pc:sldMk cId="3436575525" sldId="268"/>
            <ac:spMk id="3" creationId="{82628D33-72B8-09FC-F22D-2756ECADAC3C}"/>
          </ac:spMkLst>
        </pc:spChg>
      </pc:sldChg>
      <pc:sldChg chg="modSp add replId">
        <pc:chgData name="Clara Vandeweerdt" userId="16dbdb562e9cb021" providerId="Windows Live" clId="Web-{6B76BCAE-1B45-4FBA-B75C-BE8E5DD4596E}" dt="2023-05-09T09:47:55.986" v="295" actId="20577"/>
        <pc:sldMkLst>
          <pc:docMk/>
          <pc:sldMk cId="1415366495" sldId="269"/>
        </pc:sldMkLst>
        <pc:spChg chg="mod">
          <ac:chgData name="Clara Vandeweerdt" userId="16dbdb562e9cb021" providerId="Windows Live" clId="Web-{6B76BCAE-1B45-4FBA-B75C-BE8E5DD4596E}" dt="2023-05-09T09:47:55.986" v="295" actId="20577"/>
          <ac:spMkLst>
            <pc:docMk/>
            <pc:sldMk cId="1415366495" sldId="269"/>
            <ac:spMk id="3" creationId="{82628D33-72B8-09FC-F22D-2756ECADAC3C}"/>
          </ac:spMkLst>
        </pc:spChg>
      </pc:sldChg>
      <pc:sldChg chg="modSp add replId">
        <pc:chgData name="Clara Vandeweerdt" userId="16dbdb562e9cb021" providerId="Windows Live" clId="Web-{6B76BCAE-1B45-4FBA-B75C-BE8E5DD4596E}" dt="2023-05-09T09:49:40.177" v="318" actId="20577"/>
        <pc:sldMkLst>
          <pc:docMk/>
          <pc:sldMk cId="89805598" sldId="270"/>
        </pc:sldMkLst>
        <pc:spChg chg="mod">
          <ac:chgData name="Clara Vandeweerdt" userId="16dbdb562e9cb021" providerId="Windows Live" clId="Web-{6B76BCAE-1B45-4FBA-B75C-BE8E5DD4596E}" dt="2023-05-09T09:49:40.177" v="318" actId="20577"/>
          <ac:spMkLst>
            <pc:docMk/>
            <pc:sldMk cId="89805598" sldId="270"/>
            <ac:spMk id="3" creationId="{82628D33-72B8-09FC-F22D-2756ECADAC3C}"/>
          </ac:spMkLst>
        </pc:spChg>
      </pc:sldChg>
      <pc:sldChg chg="addSp delSp modSp new mod modClrScheme chgLayout">
        <pc:chgData name="Clara Vandeweerdt" userId="16dbdb562e9cb021" providerId="Windows Live" clId="Web-{6B76BCAE-1B45-4FBA-B75C-BE8E5DD4596E}" dt="2023-05-09T09:51:03.118" v="324" actId="1076"/>
        <pc:sldMkLst>
          <pc:docMk/>
          <pc:sldMk cId="4006239978" sldId="271"/>
        </pc:sldMkLst>
        <pc:spChg chg="del">
          <ac:chgData name="Clara Vandeweerdt" userId="16dbdb562e9cb021" providerId="Windows Live" clId="Web-{6B76BCAE-1B45-4FBA-B75C-BE8E5DD4596E}" dt="2023-05-09T09:49:45.146" v="320"/>
          <ac:spMkLst>
            <pc:docMk/>
            <pc:sldMk cId="4006239978" sldId="271"/>
            <ac:spMk id="2" creationId="{3501A460-2476-8FC2-CDF4-DB4D96892EB6}"/>
          </ac:spMkLst>
        </pc:spChg>
        <pc:spChg chg="del">
          <ac:chgData name="Clara Vandeweerdt" userId="16dbdb562e9cb021" providerId="Windows Live" clId="Web-{6B76BCAE-1B45-4FBA-B75C-BE8E5DD4596E}" dt="2023-05-09T09:49:45.146" v="320"/>
          <ac:spMkLst>
            <pc:docMk/>
            <pc:sldMk cId="4006239978" sldId="271"/>
            <ac:spMk id="3" creationId="{9DB32869-1BC0-DE9D-B977-2E125592130B}"/>
          </ac:spMkLst>
        </pc:spChg>
        <pc:picChg chg="add mod">
          <ac:chgData name="Clara Vandeweerdt" userId="16dbdb562e9cb021" providerId="Windows Live" clId="Web-{6B76BCAE-1B45-4FBA-B75C-BE8E5DD4596E}" dt="2023-05-09T09:51:03.118" v="324" actId="1076"/>
          <ac:picMkLst>
            <pc:docMk/>
            <pc:sldMk cId="4006239978" sldId="271"/>
            <ac:picMk id="4" creationId="{B74AB59D-0C6F-B5B0-95D4-3DC4BA27F92F}"/>
          </ac:picMkLst>
        </pc:picChg>
      </pc:sldChg>
      <pc:sldChg chg="add replId modNotes">
        <pc:chgData name="Clara Vandeweerdt" userId="16dbdb562e9cb021" providerId="Windows Live" clId="Web-{6B76BCAE-1B45-4FBA-B75C-BE8E5DD4596E}" dt="2023-05-09T09:53:32.406" v="330"/>
        <pc:sldMkLst>
          <pc:docMk/>
          <pc:sldMk cId="271759701" sldId="272"/>
        </pc:sldMkLst>
      </pc:sldChg>
      <pc:sldChg chg="add replId">
        <pc:chgData name="Clara Vandeweerdt" userId="16dbdb562e9cb021" providerId="Windows Live" clId="Web-{6B76BCAE-1B45-4FBA-B75C-BE8E5DD4596E}" dt="2023-05-09T09:54:17.486" v="355"/>
        <pc:sldMkLst>
          <pc:docMk/>
          <pc:sldMk cId="3666331600" sldId="273"/>
        </pc:sldMkLst>
      </pc:sldChg>
      <pc:sldChg chg="addSp delSp modSp new mod modClrScheme chgLayout">
        <pc:chgData name="Clara Vandeweerdt" userId="16dbdb562e9cb021" providerId="Windows Live" clId="Web-{6B76BCAE-1B45-4FBA-B75C-BE8E5DD4596E}" dt="2023-05-09T09:56:42.914" v="476" actId="1076"/>
        <pc:sldMkLst>
          <pc:docMk/>
          <pc:sldMk cId="2299109925" sldId="274"/>
        </pc:sldMkLst>
        <pc:spChg chg="del">
          <ac:chgData name="Clara Vandeweerdt" userId="16dbdb562e9cb021" providerId="Windows Live" clId="Web-{6B76BCAE-1B45-4FBA-B75C-BE8E5DD4596E}" dt="2023-05-09T09:56:21.897" v="472"/>
          <ac:spMkLst>
            <pc:docMk/>
            <pc:sldMk cId="2299109925" sldId="274"/>
            <ac:spMk id="2" creationId="{E27ED975-DD03-12A8-8524-6E58A3CEF1FD}"/>
          </ac:spMkLst>
        </pc:spChg>
        <pc:spChg chg="del">
          <ac:chgData name="Clara Vandeweerdt" userId="16dbdb562e9cb021" providerId="Windows Live" clId="Web-{6B76BCAE-1B45-4FBA-B75C-BE8E5DD4596E}" dt="2023-05-09T09:56:21.897" v="472"/>
          <ac:spMkLst>
            <pc:docMk/>
            <pc:sldMk cId="2299109925" sldId="274"/>
            <ac:spMk id="3" creationId="{38EA17D8-5998-E632-BED7-5F9570D0BDFF}"/>
          </ac:spMkLst>
        </pc:spChg>
        <pc:picChg chg="add mod">
          <ac:chgData name="Clara Vandeweerdt" userId="16dbdb562e9cb021" providerId="Windows Live" clId="Web-{6B76BCAE-1B45-4FBA-B75C-BE8E5DD4596E}" dt="2023-05-09T09:56:42.914" v="476" actId="1076"/>
          <ac:picMkLst>
            <pc:docMk/>
            <pc:sldMk cId="2299109925" sldId="274"/>
            <ac:picMk id="4" creationId="{A2DE4C0D-2FC3-CCA3-DD7F-3D76CFE4F9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6B5EA-DBA5-4644-A9BA-0B3E0789EF33}" type="datetimeFigureOut">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BECD2-2443-49D4-9E3A-1BFEF43633E9}" type="slidenum">
              <a:t>‹#›</a:t>
            </a:fld>
            <a:endParaRPr lang="en-US"/>
          </a:p>
        </p:txBody>
      </p:sp>
    </p:spTree>
    <p:extLst>
      <p:ext uri="{BB962C8B-B14F-4D97-AF65-F5344CB8AC3E}">
        <p14:creationId xmlns:p14="http://schemas.microsoft.com/office/powerpoint/2010/main" val="155862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1</a:t>
            </a:fld>
            <a:endParaRPr lang="en-US"/>
          </a:p>
        </p:txBody>
      </p:sp>
    </p:spTree>
    <p:extLst>
      <p:ext uri="{BB962C8B-B14F-4D97-AF65-F5344CB8AC3E}">
        <p14:creationId xmlns:p14="http://schemas.microsoft.com/office/powerpoint/2010/main" val="110127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Mostly, we study this attention mechanism because it is one of the key innovations in so-called transformer models, which we'll cover later today</a:t>
            </a:r>
          </a:p>
        </p:txBody>
      </p:sp>
      <p:sp>
        <p:nvSpPr>
          <p:cNvPr id="4" name="Slide Number Placeholder 3"/>
          <p:cNvSpPr>
            <a:spLocks noGrp="1"/>
          </p:cNvSpPr>
          <p:nvPr>
            <p:ph type="sldNum" sz="quarter" idx="5"/>
          </p:nvPr>
        </p:nvSpPr>
        <p:spPr/>
        <p:txBody>
          <a:bodyPr/>
          <a:lstStyle/>
          <a:p>
            <a:fld id="{5E3BECD2-2443-49D4-9E3A-1BFEF43633E9}" type="slidenum">
              <a:t>10</a:t>
            </a:fld>
            <a:endParaRPr lang="en-US"/>
          </a:p>
        </p:txBody>
      </p:sp>
    </p:spTree>
    <p:extLst>
      <p:ext uri="{BB962C8B-B14F-4D97-AF65-F5344CB8AC3E}">
        <p14:creationId xmlns:p14="http://schemas.microsoft.com/office/powerpoint/2010/main" val="3187087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Exactly how it’s possible to store or learn queries like</a:t>
            </a:r>
            <a:r>
              <a:rPr lang="en-GB" baseline="0" dirty="0"/>
              <a:t> this in the form of numbers, we will get back to in a bit.</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11</a:t>
            </a:fld>
            <a:endParaRPr lang="en-US"/>
          </a:p>
        </p:txBody>
      </p:sp>
    </p:spTree>
    <p:extLst>
      <p:ext uri="{BB962C8B-B14F-4D97-AF65-F5344CB8AC3E}">
        <p14:creationId xmlns:p14="http://schemas.microsoft.com/office/powerpoint/2010/main" val="3174462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if there’s another word in the sentence that’s looking around for help</a:t>
            </a:r>
            <a:r>
              <a:rPr lang="en-GB" baseline="0" dirty="0" smtClean="0"/>
              <a:t> understanding “what is happening”, perhaps because it looks like a place and we need help understanding what kind of place that is, then “stole” will hopefully light up as a very good answer to that.</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12</a:t>
            </a:fld>
            <a:endParaRPr lang="en-US"/>
          </a:p>
        </p:txBody>
      </p:sp>
    </p:spTree>
    <p:extLst>
      <p:ext uri="{BB962C8B-B14F-4D97-AF65-F5344CB8AC3E}">
        <p14:creationId xmlns:p14="http://schemas.microsoft.com/office/powerpoint/2010/main" val="214951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13</a:t>
            </a:fld>
            <a:endParaRPr lang="en-US"/>
          </a:p>
        </p:txBody>
      </p:sp>
    </p:spTree>
    <p:extLst>
      <p:ext uri="{BB962C8B-B14F-4D97-AF65-F5344CB8AC3E}">
        <p14:creationId xmlns:p14="http://schemas.microsoft.com/office/powerpoint/2010/main" val="4056090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that</a:t>
            </a:r>
            <a:r>
              <a:rPr lang="en-GB" baseline="0" dirty="0"/>
              <a:t> answer, of course, will help us decide whether the translation of “bank” should be “</a:t>
            </a:r>
            <a:r>
              <a:rPr lang="en-GB" baseline="0" dirty="0" err="1"/>
              <a:t>banque</a:t>
            </a:r>
            <a:r>
              <a:rPr lang="en-GB" baseline="0" dirty="0"/>
              <a:t>” or “</a:t>
            </a:r>
            <a:r>
              <a:rPr lang="en-GB" baseline="0" dirty="0" err="1"/>
              <a:t>bord</a:t>
            </a:r>
            <a:r>
              <a:rPr lang="en-GB" baseline="0" dirty="0" smtClean="0"/>
              <a:t>”. Basically, before making the translation, we will add the meanings from the answers to the queries to the meanings associated with the word itself. So instead of having to translate “bank”, we now have to translate “bank plus value, crime, stealing”. If the sentence had been “he was fishing on the river bank”, then the query might still have been “what’s happening there?”, but now “fishing” will look like a good answer. So we’ll end up translating “bank plus water, river, fish”. </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14</a:t>
            </a:fld>
            <a:endParaRPr lang="en-US"/>
          </a:p>
        </p:txBody>
      </p:sp>
    </p:spTree>
    <p:extLst>
      <p:ext uri="{BB962C8B-B14F-4D97-AF65-F5344CB8AC3E}">
        <p14:creationId xmlns:p14="http://schemas.microsoft.com/office/powerpoint/2010/main" val="175229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https://jalammar.github.io/illustrated-transformer/</a:t>
            </a:r>
          </a:p>
        </p:txBody>
      </p:sp>
      <p:sp>
        <p:nvSpPr>
          <p:cNvPr id="4" name="Slide Number Placeholder 3"/>
          <p:cNvSpPr>
            <a:spLocks noGrp="1"/>
          </p:cNvSpPr>
          <p:nvPr>
            <p:ph type="sldNum" sz="quarter" idx="10"/>
          </p:nvPr>
        </p:nvSpPr>
        <p:spPr/>
        <p:txBody>
          <a:bodyPr/>
          <a:lstStyle/>
          <a:p>
            <a:fld id="{5E3BECD2-2443-49D4-9E3A-1BFEF43633E9}" type="slidenum">
              <a:rPr lang="en-US" smtClean="0"/>
              <a:t>15</a:t>
            </a:fld>
            <a:endParaRPr lang="en-US"/>
          </a:p>
        </p:txBody>
      </p:sp>
    </p:spTree>
    <p:extLst>
      <p:ext uri="{BB962C8B-B14F-4D97-AF65-F5344CB8AC3E}">
        <p14:creationId xmlns:p14="http://schemas.microsoft.com/office/powerpoint/2010/main" val="40777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16</a:t>
            </a:fld>
            <a:endParaRPr lang="en-US"/>
          </a:p>
        </p:txBody>
      </p:sp>
    </p:spTree>
    <p:extLst>
      <p:ext uri="{BB962C8B-B14F-4D97-AF65-F5344CB8AC3E}">
        <p14:creationId xmlns:p14="http://schemas.microsoft.com/office/powerpoint/2010/main" val="3485540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17</a:t>
            </a:fld>
            <a:endParaRPr lang="en-US"/>
          </a:p>
        </p:txBody>
      </p:sp>
    </p:spTree>
    <p:extLst>
      <p:ext uri="{BB962C8B-B14F-4D97-AF65-F5344CB8AC3E}">
        <p14:creationId xmlns:p14="http://schemas.microsoft.com/office/powerpoint/2010/main" val="1342283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18</a:t>
            </a:fld>
            <a:endParaRPr lang="en-US"/>
          </a:p>
        </p:txBody>
      </p:sp>
    </p:spTree>
    <p:extLst>
      <p:ext uri="{BB962C8B-B14F-4D97-AF65-F5344CB8AC3E}">
        <p14:creationId xmlns:p14="http://schemas.microsoft.com/office/powerpoint/2010/main" val="1532829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can see</a:t>
            </a:r>
            <a:r>
              <a:rPr lang="en-GB" baseline="0" dirty="0" smtClean="0"/>
              <a:t> the result of two different attention heads, when we apply them to the same input sentence. Dark blue squares mean that when we are processing the word in the row, we are paying a lot of attention to the word in the column. So the first head has learned that when we try to process “that”, we should also look at “makes”—for example, if we are trying to translate “that”, “makes” helps us see that it’s the subject of a sentence, and not (for instance) part of a phrase like “that cat”. The second head has managed to pick up on the fact that when we process “makes” we should also look at “that”—it’ll help us understand that we are looking at a verb here, and not different “makes” of car, for example.</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19</a:t>
            </a:fld>
            <a:endParaRPr lang="en-US"/>
          </a:p>
        </p:txBody>
      </p:sp>
    </p:spTree>
    <p:extLst>
      <p:ext uri="{BB962C8B-B14F-4D97-AF65-F5344CB8AC3E}">
        <p14:creationId xmlns:p14="http://schemas.microsoft.com/office/powerpoint/2010/main" val="663096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2</a:t>
            </a:fld>
            <a:endParaRPr lang="en-US"/>
          </a:p>
        </p:txBody>
      </p:sp>
    </p:spTree>
    <p:extLst>
      <p:ext uri="{BB962C8B-B14F-4D97-AF65-F5344CB8AC3E}">
        <p14:creationId xmlns:p14="http://schemas.microsoft.com/office/powerpoint/2010/main" val="3774056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try to go over the components of </a:t>
            </a:r>
            <a:r>
              <a:rPr lang="en-GB" dirty="0" smtClean="0"/>
              <a:t>the transformer architecture. </a:t>
            </a:r>
            <a:r>
              <a:rPr lang="en-GB" dirty="0"/>
              <a:t>As we go, keep in mind that this architecture was designed for sequence-to-sequence tasks like translation. Inputs: we are feeding a sentence into the model, all at once. The model doesn’t create its output sentence all at once, though. Instead, it get to generate its outputs one by one, and those outputs are fed back into the model so that it also gets to know what it outputted so far. Ultimately, the model is supposed to output probabilities for the next word, so how likely it is that the next word is </a:t>
            </a:r>
            <a:r>
              <a:rPr lang="en-GB" dirty="0" err="1"/>
              <a:t>banque</a:t>
            </a:r>
            <a:r>
              <a:rPr lang="en-GB" dirty="0"/>
              <a:t>, bord and so on.</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5E3BECD2-2443-49D4-9E3A-1BFEF43633E9}" type="slidenum">
              <a:rPr lang="en-US"/>
              <a:t>20</a:t>
            </a:fld>
            <a:endParaRPr lang="en-US"/>
          </a:p>
        </p:txBody>
      </p:sp>
    </p:spTree>
    <p:extLst>
      <p:ext uri="{BB962C8B-B14F-4D97-AF65-F5344CB8AC3E}">
        <p14:creationId xmlns:p14="http://schemas.microsoft.com/office/powerpoint/2010/main" val="273389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saw that sequence-to-sequence models tend to have a component dedicated to taking in the input; that’s the </a:t>
            </a:r>
            <a:r>
              <a:rPr lang="en-GB" dirty="0" smtClean="0"/>
              <a:t>encoder. It ultimately </a:t>
            </a:r>
            <a:r>
              <a:rPr lang="en-GB" dirty="0"/>
              <a:t>creates an intermediary output that’s supposed to contain all the relevant info from the input, in number form. On the right, we have the decoders, which are trying ultimately to predict the next word based on the encoded input sentence. Transformers use a stack of encoders and a stack of decoders; basically, they just stack the same mini-model on top of each other again and again.</a:t>
            </a:r>
          </a:p>
        </p:txBody>
      </p:sp>
      <p:sp>
        <p:nvSpPr>
          <p:cNvPr id="4" name="Slide Number Placeholder 3"/>
          <p:cNvSpPr>
            <a:spLocks noGrp="1"/>
          </p:cNvSpPr>
          <p:nvPr>
            <p:ph type="sldNum" sz="quarter" idx="5"/>
          </p:nvPr>
        </p:nvSpPr>
        <p:spPr/>
        <p:txBody>
          <a:bodyPr/>
          <a:lstStyle/>
          <a:p>
            <a:fld id="{5E3BECD2-2443-49D4-9E3A-1BFEF43633E9}" type="slidenum">
              <a:rPr lang="en-US"/>
              <a:t>21</a:t>
            </a:fld>
            <a:endParaRPr lang="en-US"/>
          </a:p>
        </p:txBody>
      </p:sp>
    </p:spTree>
    <p:extLst>
      <p:ext uri="{BB962C8B-B14F-4D97-AF65-F5344CB8AC3E}">
        <p14:creationId xmlns:p14="http://schemas.microsoft.com/office/powerpoint/2010/main" val="11213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what is happening inside the first encoder block. The</a:t>
            </a:r>
            <a:r>
              <a:rPr lang="en-GB" baseline="0" dirty="0" smtClean="0"/>
              <a:t> block takes the input sequence, and applies multi-head key-query-value self-attention to it. So in the first encoder block, so every input word is basically augmented with relevant info coming from words around it. And it happens several times over, so different kinds of relevant info can be picked up (what’s happening is stealing, the person there is a robber, etc.). Then, the result of that is fed to a two-layer feed-forward neural net. That is basically there to summarize and combine to outputs of the attention heads. You can imagine that the output of the attention heads in the first encoder is just the input words again, but each of them has a little bit of the other words sprinkled on top (so “bank” becomes “bank plus value, stealing” in one head, and “bank plus money” in another). </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22</a:t>
            </a:fld>
            <a:endParaRPr lang="en-US"/>
          </a:p>
        </p:txBody>
      </p:sp>
    </p:spTree>
    <p:extLst>
      <p:ext uri="{BB962C8B-B14F-4D97-AF65-F5344CB8AC3E}">
        <p14:creationId xmlns:p14="http://schemas.microsoft.com/office/powerpoint/2010/main" val="4177713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next encoder block in the stack does the same, except its inputs are not words, but rather the outputs from the previous embedding layers. In the original transformer, we stack six encoders on top of each other. There’s nothing special about that number; it could have been fewer or more as well.</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23</a:t>
            </a:fld>
            <a:endParaRPr lang="en-US"/>
          </a:p>
        </p:txBody>
      </p:sp>
    </p:spTree>
    <p:extLst>
      <p:ext uri="{BB962C8B-B14F-4D97-AF65-F5344CB8AC3E}">
        <p14:creationId xmlns:p14="http://schemas.microsoft.com/office/powerpoint/2010/main" val="2056337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decoder blocks are very similar, except that every decoder block, not just the first one, uses the output of the last encoder block as input (go back two slides to see). So, first, it applies self-attention to its inputs from the previous decoder block, figuring out which parts of these inputs are relevant to one another. Then, it applies the same attention approach, but paying attention to the final encoder state. So it is basically trying to remind itself: what was it that I was decoding (e.g. translating) again? And which pieces of information from that are relevant to bring in here?</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24</a:t>
            </a:fld>
            <a:endParaRPr lang="en-US"/>
          </a:p>
        </p:txBody>
      </p:sp>
    </p:spTree>
    <p:extLst>
      <p:ext uri="{BB962C8B-B14F-4D97-AF65-F5344CB8AC3E}">
        <p14:creationId xmlns:p14="http://schemas.microsoft.com/office/powerpoint/2010/main" val="147361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this is the basic architecture of a transformer: a stack of encoders and a stack of decoders, all of which contain an attention mechanism and a little feed-forward neural network on top. This whole thing is trained together, so hopefully it will converge on weights that make us ask the right queries for the right words, give the right answers to them, and combine those answers in ways that help us summarize the meaning in the input sentence (and create a reasonable output sentence).</a:t>
            </a:r>
            <a:endParaRPr lang="en-GB" dirty="0"/>
          </a:p>
        </p:txBody>
      </p:sp>
      <p:sp>
        <p:nvSpPr>
          <p:cNvPr id="4" name="Slide Number Placeholder 3"/>
          <p:cNvSpPr>
            <a:spLocks noGrp="1"/>
          </p:cNvSpPr>
          <p:nvPr>
            <p:ph type="sldNum" sz="quarter" idx="5"/>
          </p:nvPr>
        </p:nvSpPr>
        <p:spPr/>
        <p:txBody>
          <a:bodyPr/>
          <a:lstStyle/>
          <a:p>
            <a:fld id="{5E3BECD2-2443-49D4-9E3A-1BFEF43633E9}" type="slidenum">
              <a:rPr lang="en-US"/>
              <a:t>25</a:t>
            </a:fld>
            <a:endParaRPr lang="en-US"/>
          </a:p>
        </p:txBody>
      </p:sp>
    </p:spTree>
    <p:extLst>
      <p:ext uri="{BB962C8B-B14F-4D97-AF65-F5344CB8AC3E}">
        <p14:creationId xmlns:p14="http://schemas.microsoft.com/office/powerpoint/2010/main" val="3464355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26</a:t>
            </a:fld>
            <a:endParaRPr lang="en-US"/>
          </a:p>
        </p:txBody>
      </p:sp>
    </p:spTree>
    <p:extLst>
      <p:ext uri="{BB962C8B-B14F-4D97-AF65-F5344CB8AC3E}">
        <p14:creationId xmlns:p14="http://schemas.microsoft.com/office/powerpoint/2010/main" val="3296333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27</a:t>
            </a:fld>
            <a:endParaRPr lang="en-US"/>
          </a:p>
        </p:txBody>
      </p:sp>
    </p:spTree>
    <p:extLst>
      <p:ext uri="{BB962C8B-B14F-4D97-AF65-F5344CB8AC3E}">
        <p14:creationId xmlns:p14="http://schemas.microsoft.com/office/powerpoint/2010/main" val="497501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28</a:t>
            </a:fld>
            <a:endParaRPr lang="en-US"/>
          </a:p>
        </p:txBody>
      </p:sp>
    </p:spTree>
    <p:extLst>
      <p:ext uri="{BB962C8B-B14F-4D97-AF65-F5344CB8AC3E}">
        <p14:creationId xmlns:p14="http://schemas.microsoft.com/office/powerpoint/2010/main" val="809832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first task is why we call BERT “bidirectional”: it gets to see words</a:t>
            </a:r>
            <a:r>
              <a:rPr lang="en-GB" baseline="0" dirty="0" smtClean="0"/>
              <a:t> from both before and after the masked word that it is supposed to guess.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29</a:t>
            </a:fld>
            <a:endParaRPr lang="en-US"/>
          </a:p>
        </p:txBody>
      </p:sp>
    </p:spTree>
    <p:extLst>
      <p:ext uri="{BB962C8B-B14F-4D97-AF65-F5344CB8AC3E}">
        <p14:creationId xmlns:p14="http://schemas.microsoft.com/office/powerpoint/2010/main" val="3413217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3</a:t>
            </a:fld>
            <a:endParaRPr lang="en-US"/>
          </a:p>
        </p:txBody>
      </p:sp>
    </p:spTree>
    <p:extLst>
      <p:ext uri="{BB962C8B-B14F-4D97-AF65-F5344CB8AC3E}">
        <p14:creationId xmlns:p14="http://schemas.microsoft.com/office/powerpoint/2010/main" val="1735336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Brown corpus: </a:t>
            </a:r>
            <a:r>
              <a:rPr lang="en-US" sz="1200" b="0" i="0" kern="1200" dirty="0" smtClean="0">
                <a:solidFill>
                  <a:schemeClr val="tx1"/>
                </a:solidFill>
                <a:effectLst/>
                <a:latin typeface="+mn-lt"/>
                <a:ea typeface="+mn-ea"/>
                <a:cs typeface="+mn-cs"/>
              </a:rPr>
              <a:t>one million words of American English texts printed in 1961</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30</a:t>
            </a:fld>
            <a:endParaRPr lang="en-US"/>
          </a:p>
        </p:txBody>
      </p:sp>
    </p:spTree>
    <p:extLst>
      <p:ext uri="{BB962C8B-B14F-4D97-AF65-F5344CB8AC3E}">
        <p14:creationId xmlns:p14="http://schemas.microsoft.com/office/powerpoint/2010/main" val="3888576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Also</a:t>
            </a:r>
            <a:r>
              <a:rPr lang="en-US" baseline="0" dirty="0" smtClean="0"/>
              <a:t> p</a:t>
            </a:r>
            <a:r>
              <a:rPr lang="en-US" dirty="0" smtClean="0"/>
              <a:t>ositional </a:t>
            </a:r>
            <a:r>
              <a:rPr lang="en-US" dirty="0" err="1" smtClean="0"/>
              <a:t>embeddings</a:t>
            </a:r>
            <a:r>
              <a:rPr lang="en-US" dirty="0" smtClean="0"/>
              <a:t> to encode where in the sequence the </a:t>
            </a:r>
            <a:r>
              <a:rPr lang="en-US" dirty="0" err="1" smtClean="0"/>
              <a:t>subword</a:t>
            </a:r>
            <a:r>
              <a:rPr lang="en-US" dirty="0" smtClean="0"/>
              <a:t> was located.</a:t>
            </a:r>
            <a:r>
              <a:rPr lang="en-US" baseline="0" dirty="0" smtClean="0"/>
              <a:t> </a:t>
            </a:r>
            <a:r>
              <a:rPr lang="en-GB" dirty="0" smtClean="0"/>
              <a:t>For the next sentence task, there’s of course also a </a:t>
            </a:r>
            <a:r>
              <a:rPr lang="en-US" dirty="0" smtClean="0"/>
              <a:t>Segment embedding</a:t>
            </a:r>
            <a:r>
              <a:rPr lang="en-GB" baseline="0" dirty="0" smtClean="0"/>
              <a:t> to tell the model whether a token came from sentence A or sentence B, so it understand that we are asking “was sentence A, consisting of these </a:t>
            </a:r>
            <a:r>
              <a:rPr lang="en-GB" baseline="0" dirty="0" err="1" smtClean="0"/>
              <a:t>subwords</a:t>
            </a:r>
            <a:r>
              <a:rPr lang="en-GB" baseline="0" dirty="0" smtClean="0"/>
              <a:t> in this order, followed by sentence B, with these </a:t>
            </a:r>
            <a:r>
              <a:rPr lang="en-GB" baseline="0" dirty="0" err="1" smtClean="0"/>
              <a:t>subwords</a:t>
            </a:r>
            <a:r>
              <a:rPr lang="en-GB" baseline="0" dirty="0" smtClean="0"/>
              <a:t> in this order?”</a:t>
            </a:r>
            <a:endParaRPr lang="en-US" dirty="0" smtClean="0"/>
          </a:p>
        </p:txBody>
      </p:sp>
      <p:sp>
        <p:nvSpPr>
          <p:cNvPr id="4" name="Slide Number Placeholder 3"/>
          <p:cNvSpPr>
            <a:spLocks noGrp="1"/>
          </p:cNvSpPr>
          <p:nvPr>
            <p:ph type="sldNum" sz="quarter" idx="10"/>
          </p:nvPr>
        </p:nvSpPr>
        <p:spPr/>
        <p:txBody>
          <a:bodyPr/>
          <a:lstStyle/>
          <a:p>
            <a:fld id="{5E3BECD2-2443-49D4-9E3A-1BFEF43633E9}" type="slidenum">
              <a:rPr lang="en-US" smtClean="0"/>
              <a:t>31</a:t>
            </a:fld>
            <a:endParaRPr lang="en-US"/>
          </a:p>
        </p:txBody>
      </p:sp>
    </p:spTree>
    <p:extLst>
      <p:ext uri="{BB962C8B-B14F-4D97-AF65-F5344CB8AC3E}">
        <p14:creationId xmlns:p14="http://schemas.microsoft.com/office/powerpoint/2010/main" val="2421555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BERT</a:t>
            </a:r>
            <a:r>
              <a:rPr lang="en-GB" baseline="0" dirty="0" smtClean="0"/>
              <a:t> architecture: only a stack of encoders. The reason is that we aren’t doing tasks like translation here, where we also need a whole part of the model to translate what we just learned about the input sequence into an output sequence in another language. The output that we need to produce is pretty simple: what is the masked word. So a stack of decoders isn’t necessary.</a:t>
            </a:r>
            <a:endParaRPr lang="en-GB" dirty="0"/>
          </a:p>
        </p:txBody>
      </p:sp>
      <p:sp>
        <p:nvSpPr>
          <p:cNvPr id="4" name="Slide Number Placeholder 3"/>
          <p:cNvSpPr>
            <a:spLocks noGrp="1"/>
          </p:cNvSpPr>
          <p:nvPr>
            <p:ph type="sldNum" sz="quarter" idx="5"/>
          </p:nvPr>
        </p:nvSpPr>
        <p:spPr/>
        <p:txBody>
          <a:bodyPr/>
          <a:lstStyle/>
          <a:p>
            <a:fld id="{5E3BECD2-2443-49D4-9E3A-1BFEF43633E9}" type="slidenum">
              <a:rPr lang="en-US"/>
              <a:t>32</a:t>
            </a:fld>
            <a:endParaRPr lang="en-US"/>
          </a:p>
        </p:txBody>
      </p:sp>
    </p:spTree>
    <p:extLst>
      <p:ext uri="{BB962C8B-B14F-4D97-AF65-F5344CB8AC3E}">
        <p14:creationId xmlns:p14="http://schemas.microsoft.com/office/powerpoint/2010/main" val="764842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GLUE is an average of nine natural language tasks (question answering, sentiment</a:t>
            </a:r>
            <a:r>
              <a:rPr lang="en-US" baseline="0" dirty="0" smtClean="0"/>
              <a:t> analysis, paraphrasing)</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BERT also has</a:t>
            </a:r>
            <a:r>
              <a:rPr lang="en-US" baseline="0" dirty="0" smtClean="0"/>
              <a:t> </a:t>
            </a:r>
            <a:r>
              <a:rPr lang="en-US" dirty="0" smtClean="0"/>
              <a:t>93.3% accuracy on </a:t>
            </a:r>
            <a:r>
              <a:rPr lang="en-US" dirty="0" err="1" smtClean="0"/>
              <a:t>SQuAD</a:t>
            </a:r>
            <a:r>
              <a:rPr lang="en-US" dirty="0" smtClean="0"/>
              <a:t> dataset</a:t>
            </a:r>
            <a:endParaRPr lang="en-GB" dirty="0" smtClean="0"/>
          </a:p>
        </p:txBody>
      </p:sp>
      <p:sp>
        <p:nvSpPr>
          <p:cNvPr id="4" name="Slide Number Placeholder 3"/>
          <p:cNvSpPr>
            <a:spLocks noGrp="1"/>
          </p:cNvSpPr>
          <p:nvPr>
            <p:ph type="sldNum" sz="quarter" idx="10"/>
          </p:nvPr>
        </p:nvSpPr>
        <p:spPr/>
        <p:txBody>
          <a:bodyPr/>
          <a:lstStyle/>
          <a:p>
            <a:fld id="{5E3BECD2-2443-49D4-9E3A-1BFEF43633E9}" type="slidenum">
              <a:rPr lang="en-US" smtClean="0"/>
              <a:t>33</a:t>
            </a:fld>
            <a:endParaRPr lang="en-US"/>
          </a:p>
        </p:txBody>
      </p:sp>
    </p:spTree>
    <p:extLst>
      <p:ext uri="{BB962C8B-B14F-4D97-AF65-F5344CB8AC3E}">
        <p14:creationId xmlns:p14="http://schemas.microsoft.com/office/powerpoint/2010/main" val="1525658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https://dugas.ch/artificial_curiosity/GPT_architecture.html</a:t>
            </a:r>
          </a:p>
          <a:p>
            <a:r>
              <a:rPr lang="en-GB" dirty="0" smtClean="0"/>
              <a:t>https://medium.com/walmartglobaltech/the-journey-of-open-ai-gpt-models-32d95b7b7fb2</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34</a:t>
            </a:fld>
            <a:endParaRPr lang="en-US"/>
          </a:p>
        </p:txBody>
      </p:sp>
    </p:spTree>
    <p:extLst>
      <p:ext uri="{BB962C8B-B14F-4D97-AF65-F5344CB8AC3E}">
        <p14:creationId xmlns:p14="http://schemas.microsoft.com/office/powerpoint/2010/main" val="4110763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GPT papers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35</a:t>
            </a:fld>
            <a:endParaRPr lang="en-US"/>
          </a:p>
        </p:txBody>
      </p:sp>
    </p:spTree>
    <p:extLst>
      <p:ext uri="{BB962C8B-B14F-4D97-AF65-F5344CB8AC3E}">
        <p14:creationId xmlns:p14="http://schemas.microsoft.com/office/powerpoint/2010/main" val="793429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GPT papers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36</a:t>
            </a:fld>
            <a:endParaRPr lang="en-US"/>
          </a:p>
        </p:txBody>
      </p:sp>
    </p:spTree>
    <p:extLst>
      <p:ext uri="{BB962C8B-B14F-4D97-AF65-F5344CB8AC3E}">
        <p14:creationId xmlns:p14="http://schemas.microsoft.com/office/powerpoint/2010/main" val="3812097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GPT papers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37</a:t>
            </a:fld>
            <a:endParaRPr lang="en-US"/>
          </a:p>
        </p:txBody>
      </p:sp>
    </p:spTree>
    <p:extLst>
      <p:ext uri="{BB962C8B-B14F-4D97-AF65-F5344CB8AC3E}">
        <p14:creationId xmlns:p14="http://schemas.microsoft.com/office/powerpoint/2010/main" val="548536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a:t>
            </a:r>
            <a:r>
              <a:rPr lang="en-GB" baseline="0" dirty="0" smtClean="0"/>
              <a:t> info here about model architecture, parameter count or training data. More of a product release, with performance metrics only</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38</a:t>
            </a:fld>
            <a:endParaRPr lang="en-US"/>
          </a:p>
        </p:txBody>
      </p:sp>
    </p:spTree>
    <p:extLst>
      <p:ext uri="{BB962C8B-B14F-4D97-AF65-F5344CB8AC3E}">
        <p14:creationId xmlns:p14="http://schemas.microsoft.com/office/powerpoint/2010/main" val="2002069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task is why we call GPT “autoregressive” (as opposed to BERT</a:t>
            </a:r>
            <a:r>
              <a:rPr lang="en-GB" baseline="0" dirty="0" smtClean="0"/>
              <a:t>, which is</a:t>
            </a:r>
            <a:r>
              <a:rPr lang="en-GB" dirty="0" smtClean="0"/>
              <a:t> “bidirectional”): it only gets to see</a:t>
            </a:r>
            <a:r>
              <a:rPr lang="en-GB" baseline="0" dirty="0" smtClean="0"/>
              <a:t> the words in the sentence so far. And this is exactly what the model is used for after training: everything that GPT models can do is a form of next word prediction.</a:t>
            </a:r>
          </a:p>
          <a:p>
            <a:r>
              <a:rPr lang="en-GB" baseline="0" dirty="0" smtClean="0"/>
              <a:t>Common Crawl was collected via 8 years of scraping the internet. To see what’s in it: https://commoncrawl.github.io/cc-crawl-statistics/plots/domains</a:t>
            </a:r>
          </a:p>
          <a:p>
            <a:r>
              <a:rPr lang="en-GB" baseline="0" dirty="0" smtClean="0"/>
              <a:t>WebText2 is the content of every link that got more than three </a:t>
            </a:r>
            <a:r>
              <a:rPr lang="en-GB" baseline="0" dirty="0" err="1" smtClean="0"/>
              <a:t>upvotes</a:t>
            </a:r>
            <a:r>
              <a:rPr lang="en-GB" baseline="0" dirty="0" smtClean="0"/>
              <a:t> on </a:t>
            </a:r>
            <a:r>
              <a:rPr lang="en-GB" baseline="0" dirty="0" err="1" smtClean="0"/>
              <a:t>Reddit</a:t>
            </a:r>
            <a:endParaRPr lang="en-GB" baseline="0" dirty="0" smtClean="0"/>
          </a:p>
          <a:p>
            <a:r>
              <a:rPr lang="en-GB" baseline="0" dirty="0" smtClean="0"/>
              <a:t>Books1 and books2 are lots of books, we don’t know which ones</a:t>
            </a:r>
          </a:p>
          <a:p>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39</a:t>
            </a:fld>
            <a:endParaRPr lang="en-US"/>
          </a:p>
        </p:txBody>
      </p:sp>
    </p:spTree>
    <p:extLst>
      <p:ext uri="{BB962C8B-B14F-4D97-AF65-F5344CB8AC3E}">
        <p14:creationId xmlns:p14="http://schemas.microsoft.com/office/powerpoint/2010/main" val="3719360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seem strange that we're introducing embeddings now in a hurry, because we need them to explain attention and transformers. But my feelings is that the buildup from RNNs and LSTMs to attention models and transformers is very logical, so I didn't want to interrupt that with a word embeddings lecture. So, we'll be returning to word embeddings next class, and introduce the models and tasks that we typically use to generate pre-trained word embeddings. They will seem very simple to you in comparison to what we are doing here. :)</a:t>
            </a:r>
          </a:p>
        </p:txBody>
      </p:sp>
      <p:sp>
        <p:nvSpPr>
          <p:cNvPr id="4" name="Slide Number Placeholder 3"/>
          <p:cNvSpPr>
            <a:spLocks noGrp="1"/>
          </p:cNvSpPr>
          <p:nvPr>
            <p:ph type="sldNum" sz="quarter" idx="5"/>
          </p:nvPr>
        </p:nvSpPr>
        <p:spPr/>
        <p:txBody>
          <a:bodyPr/>
          <a:lstStyle/>
          <a:p>
            <a:fld id="{5E3BECD2-2443-49D4-9E3A-1BFEF43633E9}" type="slidenum">
              <a:rPr lang="en-US"/>
              <a:t>4</a:t>
            </a:fld>
            <a:endParaRPr lang="en-US"/>
          </a:p>
        </p:txBody>
      </p:sp>
    </p:spTree>
    <p:extLst>
      <p:ext uri="{BB962C8B-B14F-4D97-AF65-F5344CB8AC3E}">
        <p14:creationId xmlns:p14="http://schemas.microsoft.com/office/powerpoint/2010/main" val="1762002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also, as with BERT, positional encodings.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40</a:t>
            </a:fld>
            <a:endParaRPr lang="en-US"/>
          </a:p>
        </p:txBody>
      </p:sp>
    </p:spTree>
    <p:extLst>
      <p:ext uri="{BB962C8B-B14F-4D97-AF65-F5344CB8AC3E}">
        <p14:creationId xmlns:p14="http://schemas.microsoft.com/office/powerpoint/2010/main" val="1344907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GPT</a:t>
            </a:r>
            <a:r>
              <a:rPr lang="en-GB" baseline="0" dirty="0" smtClean="0"/>
              <a:t> architecture: only a stack of decoders. The reason is that we are doing next-word prediction here, and not for example translation or text summarization, where we take in an input of one kind and need to create output of a whole different kind. It turns out that if you just feed in the input sentence in the form of </a:t>
            </a:r>
            <a:r>
              <a:rPr lang="en-GB" baseline="0" dirty="0" err="1" smtClean="0"/>
              <a:t>subwords</a:t>
            </a:r>
            <a:r>
              <a:rPr lang="en-GB" baseline="0" dirty="0" smtClean="0"/>
              <a:t>, you can just start decoding that into the information you need to make a next word prediction. To be honest, as we saw, the encoders and decoders in a transformer aren’t that different, and it seems to me that the big differences between BERT and GPT come from the tasks that they are trained on, their size (we’ll get back to that) and their training corpuses—not so much from their architecture.</a:t>
            </a:r>
            <a:endParaRPr lang="en-GB" dirty="0"/>
          </a:p>
        </p:txBody>
      </p:sp>
      <p:sp>
        <p:nvSpPr>
          <p:cNvPr id="4" name="Slide Number Placeholder 3"/>
          <p:cNvSpPr>
            <a:spLocks noGrp="1"/>
          </p:cNvSpPr>
          <p:nvPr>
            <p:ph type="sldNum" sz="quarter" idx="5"/>
          </p:nvPr>
        </p:nvSpPr>
        <p:spPr/>
        <p:txBody>
          <a:bodyPr/>
          <a:lstStyle/>
          <a:p>
            <a:fld id="{5E3BECD2-2443-49D4-9E3A-1BFEF43633E9}" type="slidenum">
              <a:rPr lang="en-US"/>
              <a:t>41</a:t>
            </a:fld>
            <a:endParaRPr lang="en-US"/>
          </a:p>
        </p:txBody>
      </p:sp>
    </p:spTree>
    <p:extLst>
      <p:ext uri="{BB962C8B-B14F-4D97-AF65-F5344CB8AC3E}">
        <p14:creationId xmlns:p14="http://schemas.microsoft.com/office/powerpoint/2010/main" val="160843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GPT is not a model we fine-tune;</a:t>
            </a:r>
            <a:r>
              <a:rPr lang="en-GB" baseline="0" dirty="0" smtClean="0"/>
              <a:t> it is always “just” trying to do the next-word prediction task that it was trained on. Because of the number of parameters GPT-3 and 4 have, and the humongous data sets they were trained on, its input sequences can be quite complicated. They can also include natural language descriptions of a task, with or without examples of what the model is supposed to do. And when it sees that input, it “just” tries to predict the first word of its answer, and the next, and the next, and so on.</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42</a:t>
            </a:fld>
            <a:endParaRPr lang="en-US"/>
          </a:p>
        </p:txBody>
      </p:sp>
    </p:spTree>
    <p:extLst>
      <p:ext uri="{BB962C8B-B14F-4D97-AF65-F5344CB8AC3E}">
        <p14:creationId xmlns:p14="http://schemas.microsoft.com/office/powerpoint/2010/main" val="2191614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43</a:t>
            </a:fld>
            <a:endParaRPr lang="en-US"/>
          </a:p>
        </p:txBody>
      </p:sp>
    </p:spTree>
    <p:extLst>
      <p:ext uri="{BB962C8B-B14F-4D97-AF65-F5344CB8AC3E}">
        <p14:creationId xmlns:p14="http://schemas.microsoft.com/office/powerpoint/2010/main" val="1508156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https://arxiv.org/pdf/2303.08774.pdf</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44</a:t>
            </a:fld>
            <a:endParaRPr lang="en-US"/>
          </a:p>
        </p:txBody>
      </p:sp>
    </p:spTree>
    <p:extLst>
      <p:ext uri="{BB962C8B-B14F-4D97-AF65-F5344CB8AC3E}">
        <p14:creationId xmlns:p14="http://schemas.microsoft.com/office/powerpoint/2010/main" val="2852711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GPT-3 had 175</a:t>
            </a:r>
            <a:r>
              <a:rPr lang="en-GB" baseline="0" dirty="0" smtClean="0"/>
              <a:t> billion parameters. </a:t>
            </a:r>
            <a:r>
              <a:rPr lang="en-GB" dirty="0" smtClean="0"/>
              <a:t>The fact that BERT and GPT are good at completely different things is also the reason why we don’t usually try to </a:t>
            </a:r>
            <a:r>
              <a:rPr lang="en-GB" baseline="0" dirty="0" smtClean="0"/>
              <a:t>compare their performances. In addition, we wouldn’t be able to tell whether the difference in performance comes from their architectures, the way they pre-process their inputs, or rather (more likely) from the amount of training data and the number of parameters they have. Sources:</a:t>
            </a:r>
          </a:p>
          <a:p>
            <a:r>
              <a:rPr lang="en-GB" baseline="0" dirty="0" smtClean="0"/>
              <a:t>https://medium.com/@10shubhamkedar10/gpt-vs-bert-12d108956260</a:t>
            </a:r>
          </a:p>
          <a:p>
            <a:r>
              <a:rPr lang="en-GB" dirty="0" smtClean="0"/>
              <a:t>https://360digitmg.com/blog/gpt-vs-bert</a:t>
            </a:r>
          </a:p>
          <a:p>
            <a:r>
              <a:rPr lang="en-GB" dirty="0" err="1" smtClean="0"/>
              <a:t>Rumor</a:t>
            </a:r>
            <a:r>
              <a:rPr lang="en-GB" baseline="0" dirty="0" smtClean="0"/>
              <a:t> source: https://www.semafor.com/article/03/24/2023/the-secret-history-of-elon-musk-sam-altman-and-openai</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45</a:t>
            </a:fld>
            <a:endParaRPr lang="en-US"/>
          </a:p>
        </p:txBody>
      </p:sp>
    </p:spTree>
    <p:extLst>
      <p:ext uri="{BB962C8B-B14F-4D97-AF65-F5344CB8AC3E}">
        <p14:creationId xmlns:p14="http://schemas.microsoft.com/office/powerpoint/2010/main" val="36572209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46</a:t>
            </a:fld>
            <a:endParaRPr lang="en-US"/>
          </a:p>
        </p:txBody>
      </p:sp>
    </p:spTree>
    <p:extLst>
      <p:ext uri="{BB962C8B-B14F-4D97-AF65-F5344CB8AC3E}">
        <p14:creationId xmlns:p14="http://schemas.microsoft.com/office/powerpoint/2010/main" val="3433251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47</a:t>
            </a:fld>
            <a:endParaRPr lang="en-US"/>
          </a:p>
        </p:txBody>
      </p:sp>
    </p:spTree>
    <p:extLst>
      <p:ext uri="{BB962C8B-B14F-4D97-AF65-F5344CB8AC3E}">
        <p14:creationId xmlns:p14="http://schemas.microsoft.com/office/powerpoint/2010/main" val="3970123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https://www.theverge.com/2021/2/19/22292011/google-second-ethical-ai-researcher-fired</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48</a:t>
            </a:fld>
            <a:endParaRPr lang="en-US"/>
          </a:p>
        </p:txBody>
      </p:sp>
    </p:spTree>
    <p:extLst>
      <p:ext uri="{BB962C8B-B14F-4D97-AF65-F5344CB8AC3E}">
        <p14:creationId xmlns:p14="http://schemas.microsoft.com/office/powerpoint/2010/main" val="3040748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 how</a:t>
            </a:r>
            <a:r>
              <a:rPr lang="en-GB" baseline="0" dirty="0" smtClean="0"/>
              <a:t> do you imagine the authors of the average piece of content on the internet differs from the average human being? (or what do you remember reading about it in the parrots paper?) “</a:t>
            </a:r>
            <a:r>
              <a:rPr lang="en-US" dirty="0" smtClean="0"/>
              <a:t>67% of </a:t>
            </a:r>
            <a:r>
              <a:rPr lang="en-US" dirty="0" err="1" smtClean="0"/>
              <a:t>Reddit</a:t>
            </a:r>
            <a:r>
              <a:rPr lang="en-US" dirty="0" smtClean="0"/>
              <a:t> users in the United States are men, and 64%</a:t>
            </a:r>
            <a:r>
              <a:rPr lang="en-US" baseline="0" dirty="0" smtClean="0"/>
              <a:t> </a:t>
            </a:r>
            <a:r>
              <a:rPr lang="en-US" dirty="0" smtClean="0"/>
              <a:t>between ages 18 and 29. Similarly, recent surveys of </a:t>
            </a:r>
            <a:r>
              <a:rPr lang="en-US" dirty="0" err="1" smtClean="0"/>
              <a:t>Wikipedians</a:t>
            </a:r>
            <a:r>
              <a:rPr lang="en-US" baseline="0" dirty="0" smtClean="0"/>
              <a:t> </a:t>
            </a:r>
            <a:r>
              <a:rPr lang="en-US" dirty="0" smtClean="0"/>
              <a:t>find that only 8.8–15% are women or girls</a:t>
            </a:r>
            <a:r>
              <a:rPr lang="en-GB" dirty="0" smtClean="0"/>
              <a:t>.”</a:t>
            </a:r>
            <a:endParaRPr lang="en-GB" baseline="0" dirty="0" smtClean="0"/>
          </a:p>
          <a:p>
            <a:r>
              <a:rPr lang="en-GB" dirty="0" smtClean="0"/>
              <a:t>Q: if</a:t>
            </a:r>
            <a:r>
              <a:rPr lang="en-GB" baseline="0" dirty="0" smtClean="0"/>
              <a:t> a model was trained on content that is, say, five years old on average, how might it reflect values and language that has already changed since then?</a:t>
            </a:r>
            <a:endParaRPr lang="en-GB" dirty="0" smtClean="0"/>
          </a:p>
          <a:p>
            <a:r>
              <a:rPr lang="en-GB" dirty="0" smtClean="0"/>
              <a:t>https://venturebeat.com/ai/with-gpt-4-dangers-of-stochastic-parrots-remain-say-researchers-no-wonder-openai-ceo-is-a-bit-scared-the-ai-beat/</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49</a:t>
            </a:fld>
            <a:endParaRPr lang="en-US"/>
          </a:p>
        </p:txBody>
      </p:sp>
    </p:spTree>
    <p:extLst>
      <p:ext uri="{BB962C8B-B14F-4D97-AF65-F5344CB8AC3E}">
        <p14:creationId xmlns:p14="http://schemas.microsoft.com/office/powerpoint/2010/main" val="242114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each word</a:t>
            </a:r>
            <a:r>
              <a:rPr lang="en-US" baseline="0" dirty="0">
                <a:cs typeface="Calibri"/>
              </a:rPr>
              <a:t> corresponds to a list of, say, 200 or 300 numbers</a:t>
            </a:r>
            <a:endParaRPr lang="en-US" dirty="0">
              <a:cs typeface="Calibri"/>
            </a:endParaRPr>
          </a:p>
        </p:txBody>
      </p:sp>
      <p:sp>
        <p:nvSpPr>
          <p:cNvPr id="4" name="Slide Number Placeholder 3"/>
          <p:cNvSpPr>
            <a:spLocks noGrp="1"/>
          </p:cNvSpPr>
          <p:nvPr>
            <p:ph type="sldNum" sz="quarter" idx="5"/>
          </p:nvPr>
        </p:nvSpPr>
        <p:spPr/>
        <p:txBody>
          <a:bodyPr/>
          <a:lstStyle/>
          <a:p>
            <a:fld id="{5E3BECD2-2443-49D4-9E3A-1BFEF43633E9}" type="slidenum">
              <a:t>5</a:t>
            </a:fld>
            <a:endParaRPr lang="en-US"/>
          </a:p>
        </p:txBody>
      </p:sp>
    </p:spTree>
    <p:extLst>
      <p:ext uri="{BB962C8B-B14F-4D97-AF65-F5344CB8AC3E}">
        <p14:creationId xmlns:p14="http://schemas.microsoft.com/office/powerpoint/2010/main" val="21010902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t>
            </a:r>
            <a:r>
              <a:rPr lang="en-GB" baseline="0" dirty="0" smtClean="0"/>
              <a:t>model is typically trained hundreds of times before a final version is released/published, both for perfecting the architecture and for tuning </a:t>
            </a:r>
            <a:r>
              <a:rPr lang="en-GB" baseline="0" dirty="0" err="1" smtClean="0"/>
              <a:t>hyperparameters</a:t>
            </a:r>
            <a:r>
              <a:rPr lang="en-GB" baseline="0" dirty="0" smtClean="0"/>
              <a:t>. Of course, these are guesstimates, and they depend very much on the energy sources being used to run the GPUs that train these models. It also means that the industry of training large language models is nowhere close in size to things like transport and food. On the other hand, LLMs are mostly luxury products used by the select few. And this table is only about emissions during training; we don’t really know what it costs to use these models once trained. NVIDIA estimated </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50</a:t>
            </a:fld>
            <a:endParaRPr lang="en-US"/>
          </a:p>
        </p:txBody>
      </p:sp>
    </p:spTree>
    <p:extLst>
      <p:ext uri="{BB962C8B-B14F-4D97-AF65-F5344CB8AC3E}">
        <p14:creationId xmlns:p14="http://schemas.microsoft.com/office/powerpoint/2010/main" val="25627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the exponential</a:t>
            </a:r>
            <a:r>
              <a:rPr lang="en-GB" baseline="0" dirty="0" smtClean="0"/>
              <a:t> scale of the y-axis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51</a:t>
            </a:fld>
            <a:endParaRPr lang="en-US"/>
          </a:p>
        </p:txBody>
      </p:sp>
    </p:spTree>
    <p:extLst>
      <p:ext uri="{BB962C8B-B14F-4D97-AF65-F5344CB8AC3E}">
        <p14:creationId xmlns:p14="http://schemas.microsoft.com/office/powerpoint/2010/main" val="2638755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https://venturebeat.com/ai/with-gpt-4-dangers-of-stochastic-parrots-remain-say-researchers-no-wonder-openai-ceo-is-a-bit-scared-the-ai-beat/</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52</a:t>
            </a:fld>
            <a:endParaRPr lang="en-US"/>
          </a:p>
        </p:txBody>
      </p:sp>
    </p:spTree>
    <p:extLst>
      <p:ext uri="{BB962C8B-B14F-4D97-AF65-F5344CB8AC3E}">
        <p14:creationId xmlns:p14="http://schemas.microsoft.com/office/powerpoint/2010/main" val="442947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https://time.com/6247678/openai-chatgpt-kenya-workers/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53</a:t>
            </a:fld>
            <a:endParaRPr lang="en-US"/>
          </a:p>
        </p:txBody>
      </p:sp>
    </p:spTree>
    <p:extLst>
      <p:ext uri="{BB962C8B-B14F-4D97-AF65-F5344CB8AC3E}">
        <p14:creationId xmlns:p14="http://schemas.microsoft.com/office/powerpoint/2010/main" val="3843625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54</a:t>
            </a:fld>
            <a:endParaRPr lang="en-US"/>
          </a:p>
        </p:txBody>
      </p:sp>
    </p:spTree>
    <p:extLst>
      <p:ext uri="{BB962C8B-B14F-4D97-AF65-F5344CB8AC3E}">
        <p14:creationId xmlns:p14="http://schemas.microsoft.com/office/powerpoint/2010/main" val="2903892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55</a:t>
            </a:fld>
            <a:endParaRPr lang="en-US"/>
          </a:p>
        </p:txBody>
      </p:sp>
    </p:spTree>
    <p:extLst>
      <p:ext uri="{BB962C8B-B14F-4D97-AF65-F5344CB8AC3E}">
        <p14:creationId xmlns:p14="http://schemas.microsoft.com/office/powerpoint/2010/main" val="2130987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56</a:t>
            </a:fld>
            <a:endParaRPr lang="en-US"/>
          </a:p>
        </p:txBody>
      </p:sp>
    </p:spTree>
    <p:extLst>
      <p:ext uri="{BB962C8B-B14F-4D97-AF65-F5344CB8AC3E}">
        <p14:creationId xmlns:p14="http://schemas.microsoft.com/office/powerpoint/2010/main" val="252773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been treating </a:t>
            </a:r>
            <a:r>
              <a:rPr lang="en-GB" dirty="0" err="1" smtClean="0"/>
              <a:t>embeddings</a:t>
            </a:r>
            <a:r>
              <a:rPr lang="en-GB" dirty="0" smtClean="0"/>
              <a:t> only as</a:t>
            </a:r>
            <a:r>
              <a:rPr lang="en-GB" baseline="0" dirty="0" smtClean="0"/>
              <a:t> a pre-processing step for models with language as input. So, they “work” if they improve performance of the model. But we will see that </a:t>
            </a:r>
            <a:r>
              <a:rPr lang="en-GB" baseline="0" dirty="0" err="1" smtClean="0"/>
              <a:t>embeddings</a:t>
            </a:r>
            <a:r>
              <a:rPr lang="en-GB" baseline="0" dirty="0" smtClean="0"/>
              <a:t> are also interesting in their own right, as summaries of meaning that we might like to study or use as variables in substantive analyses. The Rodriguez paper talks about those uses.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57</a:t>
            </a:fld>
            <a:endParaRPr lang="en-US"/>
          </a:p>
        </p:txBody>
      </p:sp>
    </p:spTree>
    <p:extLst>
      <p:ext uri="{BB962C8B-B14F-4D97-AF65-F5344CB8AC3E}">
        <p14:creationId xmlns:p14="http://schemas.microsoft.com/office/powerpoint/2010/main" val="3039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so-called embedding matrix.</a:t>
            </a:r>
            <a:r>
              <a:rPr lang="en-GB" baseline="0" dirty="0"/>
              <a:t> Each row shows a word. The dimensions of such a matrix sometimes have an interpretable meaning. For example, the last column we see could be for meaning related to coding—both “hello” and “world” score high. So the thing to keep in mind for now is that words take on the form of lists of numbers, where certain dimensions (so places in the list of numbers) might be interpretable, and as a whole the lists capture the meaning of the words.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6</a:t>
            </a:fld>
            <a:endParaRPr lang="en-US"/>
          </a:p>
        </p:txBody>
      </p:sp>
    </p:spTree>
    <p:extLst>
      <p:ext uri="{BB962C8B-B14F-4D97-AF65-F5344CB8AC3E}">
        <p14:creationId xmlns:p14="http://schemas.microsoft.com/office/powerpoint/2010/main" val="916307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E3BECD2-2443-49D4-9E3A-1BFEF43633E9}" type="slidenum">
              <a:rPr lang="en-US" smtClean="0"/>
              <a:t>7</a:t>
            </a:fld>
            <a:endParaRPr lang="en-US"/>
          </a:p>
        </p:txBody>
      </p:sp>
    </p:spTree>
    <p:extLst>
      <p:ext uri="{BB962C8B-B14F-4D97-AF65-F5344CB8AC3E}">
        <p14:creationId xmlns:p14="http://schemas.microsoft.com/office/powerpoint/2010/main" val="427828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keep working with this example and with the task of translation. Later,</a:t>
            </a:r>
            <a:r>
              <a:rPr lang="en-GB" baseline="0" dirty="0"/>
              <a:t> we’ll get back to what sorts of (other) tasks we actually can do with transformers</a:t>
            </a:r>
            <a:endParaRPr lang="en-GB" dirty="0"/>
          </a:p>
        </p:txBody>
      </p:sp>
      <p:sp>
        <p:nvSpPr>
          <p:cNvPr id="4" name="Slide Number Placeholder 3"/>
          <p:cNvSpPr>
            <a:spLocks noGrp="1"/>
          </p:cNvSpPr>
          <p:nvPr>
            <p:ph type="sldNum" sz="quarter" idx="10"/>
          </p:nvPr>
        </p:nvSpPr>
        <p:spPr/>
        <p:txBody>
          <a:bodyPr/>
          <a:lstStyle/>
          <a:p>
            <a:fld id="{5E3BECD2-2443-49D4-9E3A-1BFEF43633E9}" type="slidenum">
              <a:rPr lang="en-US" smtClean="0"/>
              <a:t>8</a:t>
            </a:fld>
            <a:endParaRPr lang="en-US"/>
          </a:p>
        </p:txBody>
      </p:sp>
    </p:spTree>
    <p:extLst>
      <p:ext uri="{BB962C8B-B14F-4D97-AF65-F5344CB8AC3E}">
        <p14:creationId xmlns:p14="http://schemas.microsoft.com/office/powerpoint/2010/main" val="2642821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cs typeface="Calibri"/>
              </a:rPr>
              <a:t>Banque is the correct translation of the financial institution, bord is the translation of bank as in river bank. </a:t>
            </a:r>
            <a:r>
              <a:rPr lang="en-US" dirty="0"/>
              <a:t>Nothing in RNNs or LSTMs is specifically designed to learn that when a previous word was about theft or money,</a:t>
            </a:r>
          </a:p>
          <a:p>
            <a:pPr>
              <a:lnSpc>
                <a:spcPct val="90000"/>
              </a:lnSpc>
              <a:spcBef>
                <a:spcPts val="1000"/>
              </a:spcBef>
            </a:pPr>
            <a:r>
              <a:rPr lang="en-US"/>
              <a:t>we should take that into account when translating "bank". Human translators do this intuitively; they will look back at the sentence and notice the surrounding words that are relevant to translating the current word.</a:t>
            </a:r>
            <a:endParaRPr lang="en-US" dirty="0">
              <a:cs typeface="Calibri"/>
            </a:endParaRPr>
          </a:p>
        </p:txBody>
      </p:sp>
      <p:sp>
        <p:nvSpPr>
          <p:cNvPr id="4" name="Slide Number Placeholder 3"/>
          <p:cNvSpPr>
            <a:spLocks noGrp="1"/>
          </p:cNvSpPr>
          <p:nvPr>
            <p:ph type="sldNum" sz="quarter" idx="5"/>
          </p:nvPr>
        </p:nvSpPr>
        <p:spPr/>
        <p:txBody>
          <a:bodyPr/>
          <a:lstStyle/>
          <a:p>
            <a:fld id="{5E3BECD2-2443-49D4-9E3A-1BFEF43633E9}" type="slidenum">
              <a:t>9</a:t>
            </a:fld>
            <a:endParaRPr lang="en-US"/>
          </a:p>
        </p:txBody>
      </p:sp>
    </p:spTree>
    <p:extLst>
      <p:ext uri="{BB962C8B-B14F-4D97-AF65-F5344CB8AC3E}">
        <p14:creationId xmlns:p14="http://schemas.microsoft.com/office/powerpoint/2010/main" val="220609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ea typeface="+mj-lt"/>
                <a:cs typeface="+mj-lt"/>
              </a:rPr>
              <a:t>Attention, transformers and caveats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Embeddings preview, attention, transformers, BERT, GPT, caveats</a:t>
            </a:r>
            <a:endParaRPr lang="en-US"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796A-B2B1-F06B-9F81-B962D9A59D7F}"/>
              </a:ext>
            </a:extLst>
          </p:cNvPr>
          <p:cNvSpPr>
            <a:spLocks noGrp="1"/>
          </p:cNvSpPr>
          <p:nvPr>
            <p:ph type="title"/>
          </p:nvPr>
        </p:nvSpPr>
        <p:spPr/>
        <p:txBody>
          <a:bodyPr>
            <a:normAutofit/>
          </a:bodyPr>
          <a:lstStyle/>
          <a:p>
            <a:r>
              <a:rPr lang="en-US" sz="2400" dirty="0">
                <a:ea typeface="+mj-lt"/>
                <a:cs typeface="+mj-lt"/>
              </a:rPr>
              <a:t>Self-attention</a:t>
            </a:r>
          </a:p>
        </p:txBody>
      </p:sp>
      <p:sp>
        <p:nvSpPr>
          <p:cNvPr id="3" name="Content Placeholder 2">
            <a:extLst>
              <a:ext uri="{FF2B5EF4-FFF2-40B4-BE49-F238E27FC236}">
                <a16:creationId xmlns:a16="http://schemas.microsoft.com/office/drawing/2014/main" id="{82628D33-72B8-09FC-F22D-2756ECADAC3C}"/>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panose="020F0502020204030204"/>
              </a:rPr>
              <a:t>Multiple types of attention mechanisms for neural nets</a:t>
            </a:r>
            <a:endParaRPr lang="en-US" dirty="0"/>
          </a:p>
          <a:p>
            <a:pPr marL="0" indent="0">
              <a:buNone/>
            </a:pPr>
            <a:endParaRPr lang="en-US" dirty="0"/>
          </a:p>
          <a:p>
            <a:pPr marL="0" indent="0">
              <a:buNone/>
            </a:pPr>
            <a:r>
              <a:rPr lang="en-US" dirty="0">
                <a:cs typeface="Calibri"/>
              </a:rPr>
              <a:t>Here:</a:t>
            </a:r>
          </a:p>
          <a:p>
            <a:pPr marL="0" indent="0">
              <a:buNone/>
            </a:pPr>
            <a:r>
              <a:rPr lang="en-US" dirty="0">
                <a:cs typeface="Calibri"/>
              </a:rPr>
              <a:t>Query – key </a:t>
            </a:r>
            <a:r>
              <a:rPr lang="en-US" dirty="0">
                <a:ea typeface="+mn-lt"/>
                <a:cs typeface="+mn-lt"/>
              </a:rPr>
              <a:t>– value attention</a:t>
            </a:r>
          </a:p>
          <a:p>
            <a:pPr marL="0" indent="0">
              <a:buNone/>
            </a:pPr>
            <a:endParaRPr lang="en-US" dirty="0">
              <a:cs typeface="Calibri"/>
            </a:endParaRPr>
          </a:p>
          <a:p>
            <a:pPr marL="0" indent="0">
              <a:buNone/>
            </a:pPr>
            <a:r>
              <a:rPr lang="en-US" dirty="0">
                <a:cs typeface="Calibri"/>
              </a:rPr>
              <a:t>Basic idea: weights specialized in learning each of three things about words</a:t>
            </a:r>
          </a:p>
        </p:txBody>
      </p:sp>
    </p:spTree>
    <p:extLst>
      <p:ext uri="{BB962C8B-B14F-4D97-AF65-F5344CB8AC3E}">
        <p14:creationId xmlns:p14="http://schemas.microsoft.com/office/powerpoint/2010/main" val="257226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796A-B2B1-F06B-9F81-B962D9A59D7F}"/>
              </a:ext>
            </a:extLst>
          </p:cNvPr>
          <p:cNvSpPr>
            <a:spLocks noGrp="1"/>
          </p:cNvSpPr>
          <p:nvPr>
            <p:ph type="title"/>
          </p:nvPr>
        </p:nvSpPr>
        <p:spPr/>
        <p:txBody>
          <a:bodyPr>
            <a:normAutofit/>
          </a:bodyPr>
          <a:lstStyle/>
          <a:p>
            <a:r>
              <a:rPr lang="en-US" sz="2400" dirty="0">
                <a:ea typeface="+mj-lt"/>
                <a:cs typeface="+mj-lt"/>
              </a:rPr>
              <a:t>Self-attention</a:t>
            </a:r>
          </a:p>
        </p:txBody>
      </p:sp>
      <p:sp>
        <p:nvSpPr>
          <p:cNvPr id="3" name="Content Placeholder 2">
            <a:extLst>
              <a:ext uri="{FF2B5EF4-FFF2-40B4-BE49-F238E27FC236}">
                <a16:creationId xmlns:a16="http://schemas.microsoft.com/office/drawing/2014/main" id="{82628D33-72B8-09FC-F22D-2756ECADAC3C}"/>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514350" indent="-514350">
              <a:buAutoNum type="arabicPeriod"/>
            </a:pPr>
            <a:r>
              <a:rPr lang="en-US" b="1" dirty="0">
                <a:cs typeface="Calibri"/>
              </a:rPr>
              <a:t>Queries:</a:t>
            </a:r>
            <a:r>
              <a:rPr lang="en-US" dirty="0">
                <a:cs typeface="Calibri"/>
              </a:rPr>
              <a:t> the questions that you might ask of the rest of the sentence when you encounter this word for processing</a:t>
            </a:r>
          </a:p>
          <a:p>
            <a:pPr marL="514350" indent="-514350">
              <a:buAutoNum type="arabicPeriod"/>
            </a:pPr>
            <a:endParaRPr lang="en-US" dirty="0">
              <a:cs typeface="Calibri"/>
            </a:endParaRPr>
          </a:p>
          <a:p>
            <a:pPr marL="0" indent="0">
              <a:buNone/>
            </a:pPr>
            <a:r>
              <a:rPr lang="en-US" dirty="0">
                <a:cs typeface="Calibri"/>
              </a:rPr>
              <a:t>Ex. “bank” leads to the query “what’s happening there?”</a:t>
            </a:r>
          </a:p>
          <a:p>
            <a:pPr marL="0" indent="0">
              <a:buNone/>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314088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796A-B2B1-F06B-9F81-B962D9A59D7F}"/>
              </a:ext>
            </a:extLst>
          </p:cNvPr>
          <p:cNvSpPr>
            <a:spLocks noGrp="1"/>
          </p:cNvSpPr>
          <p:nvPr>
            <p:ph type="title"/>
          </p:nvPr>
        </p:nvSpPr>
        <p:spPr/>
        <p:txBody>
          <a:bodyPr>
            <a:normAutofit/>
          </a:bodyPr>
          <a:lstStyle/>
          <a:p>
            <a:r>
              <a:rPr lang="en-US" sz="2400" dirty="0">
                <a:ea typeface="+mj-lt"/>
                <a:cs typeface="+mj-lt"/>
              </a:rPr>
              <a:t>Self-attention</a:t>
            </a:r>
          </a:p>
        </p:txBody>
      </p:sp>
      <p:sp>
        <p:nvSpPr>
          <p:cNvPr id="3" name="Content Placeholder 2">
            <a:extLst>
              <a:ext uri="{FF2B5EF4-FFF2-40B4-BE49-F238E27FC236}">
                <a16:creationId xmlns:a16="http://schemas.microsoft.com/office/drawing/2014/main" id="{82628D33-72B8-09FC-F22D-2756ECADAC3C}"/>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0" indent="0">
              <a:buNone/>
            </a:pPr>
            <a:r>
              <a:rPr lang="en-US" b="1" dirty="0">
                <a:cs typeface="Calibri"/>
              </a:rPr>
              <a:t>2. Keys:</a:t>
            </a:r>
            <a:r>
              <a:rPr lang="en-US" dirty="0">
                <a:cs typeface="Calibri"/>
              </a:rPr>
              <a:t> the queries that this word </a:t>
            </a:r>
            <a:r>
              <a:rPr lang="en-US" dirty="0" smtClean="0">
                <a:cs typeface="Calibri"/>
              </a:rPr>
              <a:t>could answer, </a:t>
            </a:r>
            <a:r>
              <a:rPr lang="en-US" dirty="0">
                <a:cs typeface="Calibri"/>
              </a:rPr>
              <a:t>if those queries were being asked </a:t>
            </a:r>
            <a:r>
              <a:rPr lang="en-US" dirty="0" smtClean="0">
                <a:cs typeface="Calibri"/>
              </a:rPr>
              <a:t>on behalf of other </a:t>
            </a:r>
            <a:r>
              <a:rPr lang="en-US" dirty="0">
                <a:cs typeface="Calibri"/>
              </a:rPr>
              <a:t>words in the sentence</a:t>
            </a:r>
          </a:p>
          <a:p>
            <a:pPr marL="514350" indent="-514350">
              <a:buAutoNum type="arabicPeriod"/>
            </a:pPr>
            <a:endParaRPr lang="en-US" dirty="0">
              <a:cs typeface="Calibri"/>
            </a:endParaRPr>
          </a:p>
          <a:p>
            <a:pPr marL="0" indent="0">
              <a:buNone/>
            </a:pPr>
            <a:r>
              <a:rPr lang="en-US" dirty="0">
                <a:cs typeface="Calibri"/>
              </a:rPr>
              <a:t>Ex. “stole” is good at answering the query “what’s happening there?”</a:t>
            </a:r>
          </a:p>
          <a:p>
            <a:pPr marL="0" indent="0">
              <a:buNone/>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276429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796A-B2B1-F06B-9F81-B962D9A59D7F}"/>
              </a:ext>
            </a:extLst>
          </p:cNvPr>
          <p:cNvSpPr>
            <a:spLocks noGrp="1"/>
          </p:cNvSpPr>
          <p:nvPr>
            <p:ph type="title"/>
          </p:nvPr>
        </p:nvSpPr>
        <p:spPr/>
        <p:txBody>
          <a:bodyPr>
            <a:normAutofit/>
          </a:bodyPr>
          <a:lstStyle/>
          <a:p>
            <a:r>
              <a:rPr lang="en-US" sz="2400" dirty="0">
                <a:ea typeface="+mj-lt"/>
                <a:cs typeface="+mj-lt"/>
              </a:rPr>
              <a:t>Self-attention</a:t>
            </a:r>
          </a:p>
        </p:txBody>
      </p:sp>
      <p:sp>
        <p:nvSpPr>
          <p:cNvPr id="3" name="Content Placeholder 2">
            <a:extLst>
              <a:ext uri="{FF2B5EF4-FFF2-40B4-BE49-F238E27FC236}">
                <a16:creationId xmlns:a16="http://schemas.microsoft.com/office/drawing/2014/main" id="{82628D33-72B8-09FC-F22D-2756ECADAC3C}"/>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0" indent="0">
              <a:buNone/>
            </a:pPr>
            <a:r>
              <a:rPr lang="en-US" b="1" dirty="0">
                <a:cs typeface="Calibri"/>
              </a:rPr>
              <a:t>3. values:</a:t>
            </a:r>
            <a:r>
              <a:rPr lang="en-US" dirty="0">
                <a:cs typeface="Calibri"/>
              </a:rPr>
              <a:t> the answers (to queries) contained in the word</a:t>
            </a:r>
          </a:p>
          <a:p>
            <a:pPr marL="0" indent="0">
              <a:buNone/>
            </a:pPr>
            <a:r>
              <a:rPr lang="en-US" dirty="0">
                <a:cs typeface="Calibri"/>
              </a:rPr>
              <a:t>(basically, another smaller embedding)</a:t>
            </a:r>
          </a:p>
          <a:p>
            <a:pPr marL="0" indent="0">
              <a:buNone/>
            </a:pPr>
            <a:endParaRPr lang="en-US" dirty="0">
              <a:cs typeface="Calibri"/>
            </a:endParaRPr>
          </a:p>
          <a:p>
            <a:pPr marL="0" indent="0">
              <a:buNone/>
            </a:pPr>
            <a:r>
              <a:rPr lang="en-US" dirty="0">
                <a:cs typeface="Calibri"/>
              </a:rPr>
              <a:t>Ex. “stole” contains meanings such as “valuable”, “taking”, </a:t>
            </a:r>
            <a:r>
              <a:rPr lang="en-US" dirty="0" smtClean="0">
                <a:cs typeface="Calibri"/>
              </a:rPr>
              <a:t>“crime” </a:t>
            </a:r>
            <a:r>
              <a:rPr lang="en-US" dirty="0">
                <a:cs typeface="Calibri"/>
              </a:rPr>
              <a:t>and so on</a:t>
            </a:r>
          </a:p>
          <a:p>
            <a:pPr marL="0" indent="0">
              <a:buNone/>
            </a:pPr>
            <a:endParaRPr lang="en-US" dirty="0">
              <a:cs typeface="Calibri"/>
            </a:endParaRPr>
          </a:p>
        </p:txBody>
      </p:sp>
    </p:spTree>
    <p:extLst>
      <p:ext uri="{BB962C8B-B14F-4D97-AF65-F5344CB8AC3E}">
        <p14:creationId xmlns:p14="http://schemas.microsoft.com/office/powerpoint/2010/main" val="208959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796A-B2B1-F06B-9F81-B962D9A59D7F}"/>
              </a:ext>
            </a:extLst>
          </p:cNvPr>
          <p:cNvSpPr>
            <a:spLocks noGrp="1"/>
          </p:cNvSpPr>
          <p:nvPr>
            <p:ph type="title"/>
          </p:nvPr>
        </p:nvSpPr>
        <p:spPr/>
        <p:txBody>
          <a:bodyPr>
            <a:normAutofit/>
          </a:bodyPr>
          <a:lstStyle/>
          <a:p>
            <a:r>
              <a:rPr lang="en-US" sz="2400" dirty="0">
                <a:ea typeface="+mj-lt"/>
                <a:cs typeface="+mj-lt"/>
              </a:rPr>
              <a:t>Self-attention</a:t>
            </a:r>
          </a:p>
        </p:txBody>
      </p:sp>
      <p:sp>
        <p:nvSpPr>
          <p:cNvPr id="3" name="Content Placeholder 2">
            <a:extLst>
              <a:ext uri="{FF2B5EF4-FFF2-40B4-BE49-F238E27FC236}">
                <a16:creationId xmlns:a16="http://schemas.microsoft.com/office/drawing/2014/main" id="{82628D33-72B8-09FC-F22D-2756ECADAC3C}"/>
              </a:ext>
            </a:extLst>
          </p:cNvPr>
          <p:cNvSpPr>
            <a:spLocks noGrp="1"/>
          </p:cNvSpPr>
          <p:nvPr>
            <p:ph idx="1"/>
          </p:nvPr>
        </p:nvSpPr>
        <p:spPr/>
        <p:txBody>
          <a:bodyPr vert="horz" lIns="91440" tIns="45720" rIns="91440" bIns="45720" rtlCol="0" anchor="t">
            <a:normAutofit fontScale="92500"/>
          </a:bodyPr>
          <a:lstStyle/>
          <a:p>
            <a:pPr marL="0" indent="0">
              <a:buNone/>
            </a:pPr>
            <a:r>
              <a:rPr lang="en-US" dirty="0">
                <a:cs typeface="Calibri"/>
              </a:rPr>
              <a:t>So, if we learn the right</a:t>
            </a:r>
          </a:p>
          <a:p>
            <a:r>
              <a:rPr lang="en-US" b="1" dirty="0">
                <a:solidFill>
                  <a:srgbClr val="FF0000"/>
                </a:solidFill>
                <a:cs typeface="Calibri"/>
              </a:rPr>
              <a:t>queries</a:t>
            </a:r>
            <a:r>
              <a:rPr lang="en-US" dirty="0">
                <a:cs typeface="Calibri"/>
              </a:rPr>
              <a:t> associated with “bank”</a:t>
            </a:r>
          </a:p>
          <a:p>
            <a:r>
              <a:rPr lang="en-US" b="1" dirty="0">
                <a:solidFill>
                  <a:srgbClr val="00B0F0"/>
                </a:solidFill>
                <a:cs typeface="Calibri"/>
              </a:rPr>
              <a:t>keys</a:t>
            </a:r>
            <a:r>
              <a:rPr lang="en-US" dirty="0">
                <a:cs typeface="Calibri"/>
              </a:rPr>
              <a:t> associated with “stole”</a:t>
            </a:r>
          </a:p>
          <a:p>
            <a:r>
              <a:rPr lang="en-US" b="1" dirty="0">
                <a:solidFill>
                  <a:schemeClr val="accent4">
                    <a:lumMod val="60000"/>
                    <a:lumOff val="40000"/>
                  </a:schemeClr>
                </a:solidFill>
                <a:cs typeface="Calibri"/>
              </a:rPr>
              <a:t>values</a:t>
            </a:r>
            <a:r>
              <a:rPr lang="en-US" dirty="0">
                <a:cs typeface="Calibri"/>
              </a:rPr>
              <a:t> associated with “stole”</a:t>
            </a:r>
          </a:p>
          <a:p>
            <a:endParaRPr lang="en-US" dirty="0">
              <a:cs typeface="Calibri"/>
            </a:endParaRPr>
          </a:p>
          <a:p>
            <a:pPr marL="0" indent="0">
              <a:buNone/>
            </a:pPr>
            <a:r>
              <a:rPr lang="en-US" dirty="0">
                <a:cs typeface="Calibri"/>
              </a:rPr>
              <a:t>Then while translating “bank”</a:t>
            </a:r>
          </a:p>
          <a:p>
            <a:r>
              <a:rPr lang="en-US" dirty="0">
                <a:cs typeface="Calibri"/>
              </a:rPr>
              <a:t>we will </a:t>
            </a:r>
            <a:r>
              <a:rPr lang="en-US" b="1" dirty="0">
                <a:solidFill>
                  <a:srgbClr val="FF0000"/>
                </a:solidFill>
                <a:cs typeface="Calibri"/>
              </a:rPr>
              <a:t>ask</a:t>
            </a:r>
            <a:r>
              <a:rPr lang="en-US" dirty="0">
                <a:cs typeface="Calibri"/>
              </a:rPr>
              <a:t> of the rest of the sentence “what’s happening there?”</a:t>
            </a:r>
          </a:p>
          <a:p>
            <a:r>
              <a:rPr lang="en-US" dirty="0">
                <a:cs typeface="Calibri"/>
              </a:rPr>
              <a:t>“stole” will look like a good </a:t>
            </a:r>
            <a:r>
              <a:rPr lang="en-US" b="1" dirty="0">
                <a:solidFill>
                  <a:srgbClr val="00B0F0"/>
                </a:solidFill>
                <a:cs typeface="Calibri"/>
              </a:rPr>
              <a:t>answer</a:t>
            </a:r>
          </a:p>
          <a:p>
            <a:r>
              <a:rPr lang="en-US" dirty="0">
                <a:cs typeface="Calibri"/>
              </a:rPr>
              <a:t>the answer will score high on </a:t>
            </a:r>
            <a:r>
              <a:rPr lang="en-US" b="1" dirty="0">
                <a:solidFill>
                  <a:schemeClr val="accent4">
                    <a:lumMod val="60000"/>
                    <a:lumOff val="40000"/>
                  </a:schemeClr>
                </a:solidFill>
                <a:cs typeface="Calibri"/>
              </a:rPr>
              <a:t>meaning</a:t>
            </a:r>
            <a:r>
              <a:rPr lang="en-US" dirty="0">
                <a:cs typeface="Calibri"/>
              </a:rPr>
              <a:t> dimensions </a:t>
            </a:r>
            <a:r>
              <a:rPr lang="en-US" dirty="0" smtClean="0">
                <a:cs typeface="Calibri"/>
              </a:rPr>
              <a:t>like “value” and “crime”</a:t>
            </a:r>
            <a:endParaRPr lang="en-US" dirty="0">
              <a:cs typeface="Calibri"/>
            </a:endParaRPr>
          </a:p>
        </p:txBody>
      </p:sp>
    </p:spTree>
    <p:extLst>
      <p:ext uri="{BB962C8B-B14F-4D97-AF65-F5344CB8AC3E}">
        <p14:creationId xmlns:p14="http://schemas.microsoft.com/office/powerpoint/2010/main" val="376497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7D51-1193-9FBC-6A25-0DAD6DB738F9}"/>
              </a:ext>
            </a:extLst>
          </p:cNvPr>
          <p:cNvSpPr>
            <a:spLocks noGrp="1"/>
          </p:cNvSpPr>
          <p:nvPr>
            <p:ph type="title"/>
          </p:nvPr>
        </p:nvSpPr>
        <p:spPr/>
        <p:txBody>
          <a:bodyPr/>
          <a:lstStyle/>
          <a:p>
            <a:r>
              <a:rPr lang="en-US" dirty="0">
                <a:cs typeface="Calibri Light"/>
              </a:rPr>
              <a:t>Transformers</a:t>
            </a:r>
            <a:endParaRPr lang="en-US" dirty="0"/>
          </a:p>
        </p:txBody>
      </p:sp>
      <p:sp>
        <p:nvSpPr>
          <p:cNvPr id="3" name="Content Placeholder 2">
            <a:extLst>
              <a:ext uri="{FF2B5EF4-FFF2-40B4-BE49-F238E27FC236}">
                <a16:creationId xmlns:a16="http://schemas.microsoft.com/office/drawing/2014/main" id="{02558806-4459-F1B9-85DC-054EA1FC81D9}"/>
              </a:ext>
            </a:extLst>
          </p:cNvPr>
          <p:cNvSpPr>
            <a:spLocks noGrp="1"/>
          </p:cNvSpPr>
          <p:nvPr>
            <p:ph type="body" idx="1"/>
          </p:nvPr>
        </p:nvSpPr>
        <p:spPr/>
        <p:txBody>
          <a:bodyPr/>
          <a:lstStyle/>
          <a:p>
            <a:r>
              <a:rPr lang="en-US" dirty="0"/>
              <a:t>Credits:</a:t>
            </a:r>
          </a:p>
          <a:p>
            <a:r>
              <a:rPr lang="en-US" dirty="0" err="1"/>
              <a:t>Alammar</a:t>
            </a:r>
            <a:r>
              <a:rPr lang="en-US" dirty="0"/>
              <a:t>, </a:t>
            </a:r>
            <a:r>
              <a:rPr lang="en-US" dirty="0" smtClean="0"/>
              <a:t>Jay. </a:t>
            </a:r>
            <a:r>
              <a:rPr lang="en-US" dirty="0"/>
              <a:t>The Illustrated Transformer.</a:t>
            </a:r>
          </a:p>
          <a:p>
            <a:r>
              <a:rPr lang="en-US" dirty="0"/>
              <a:t>Ng, Andrew. Deep learning specialization. Coursera.</a:t>
            </a:r>
          </a:p>
        </p:txBody>
      </p:sp>
    </p:spTree>
    <p:extLst>
      <p:ext uri="{BB962C8B-B14F-4D97-AF65-F5344CB8AC3E}">
        <p14:creationId xmlns:p14="http://schemas.microsoft.com/office/powerpoint/2010/main" val="4039244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796A-B2B1-F06B-9F81-B962D9A59D7F}"/>
              </a:ext>
            </a:extLst>
          </p:cNvPr>
          <p:cNvSpPr>
            <a:spLocks noGrp="1"/>
          </p:cNvSpPr>
          <p:nvPr>
            <p:ph type="title"/>
          </p:nvPr>
        </p:nvSpPr>
        <p:spPr/>
        <p:txBody>
          <a:bodyPr>
            <a:normAutofit/>
          </a:bodyPr>
          <a:lstStyle/>
          <a:p>
            <a:r>
              <a:rPr lang="en-US" sz="2400" dirty="0">
                <a:ea typeface="+mj-lt"/>
                <a:cs typeface="+mj-lt"/>
              </a:rPr>
              <a:t>Transformers</a:t>
            </a:r>
            <a:endParaRPr lang="en-US" dirty="0"/>
          </a:p>
        </p:txBody>
      </p:sp>
      <p:sp>
        <p:nvSpPr>
          <p:cNvPr id="3" name="Content Placeholder 2">
            <a:extLst>
              <a:ext uri="{FF2B5EF4-FFF2-40B4-BE49-F238E27FC236}">
                <a16:creationId xmlns:a16="http://schemas.microsoft.com/office/drawing/2014/main" id="{82628D33-72B8-09FC-F22D-2756ECADAC3C}"/>
              </a:ext>
            </a:extLst>
          </p:cNvPr>
          <p:cNvSpPr>
            <a:spLocks noGrp="1"/>
          </p:cNvSpPr>
          <p:nvPr>
            <p:ph idx="1"/>
          </p:nvPr>
        </p:nvSpPr>
        <p:spPr/>
        <p:txBody>
          <a:bodyPr vert="horz" lIns="91440" tIns="45720" rIns="91440" bIns="45720" rtlCol="0" anchor="t">
            <a:normAutofit/>
          </a:bodyPr>
          <a:lstStyle/>
          <a:p>
            <a:pPr marL="0" indent="0">
              <a:buNone/>
            </a:pPr>
            <a:r>
              <a:rPr lang="en-US" b="1" dirty="0" smtClean="0">
                <a:cs typeface="Calibri"/>
              </a:rPr>
              <a:t>No more </a:t>
            </a:r>
            <a:r>
              <a:rPr lang="en-US" b="1" dirty="0">
                <a:cs typeface="Calibri"/>
              </a:rPr>
              <a:t>recurrence</a:t>
            </a:r>
          </a:p>
          <a:p>
            <a:pPr marL="0" indent="0">
              <a:buNone/>
            </a:pPr>
            <a:endParaRPr lang="en-US" b="1" dirty="0">
              <a:cs typeface="Calibri"/>
            </a:endParaRPr>
          </a:p>
          <a:p>
            <a:pPr marL="0" indent="0">
              <a:buNone/>
            </a:pPr>
            <a:r>
              <a:rPr lang="en-US" dirty="0">
                <a:cs typeface="Calibri"/>
              </a:rPr>
              <a:t>Transformers take in sequences, but don't process them sequentially</a:t>
            </a:r>
            <a:endParaRPr lang="en-US" b="1" dirty="0">
              <a:cs typeface="Calibri"/>
            </a:endParaRPr>
          </a:p>
          <a:p>
            <a:pPr marL="0" indent="0">
              <a:buNone/>
            </a:pPr>
            <a:endParaRPr lang="en-US" dirty="0">
              <a:cs typeface="Calibri"/>
            </a:endParaRPr>
          </a:p>
          <a:p>
            <a:pPr marL="0" indent="0">
              <a:buNone/>
            </a:pPr>
            <a:r>
              <a:rPr lang="en-US" dirty="0">
                <a:cs typeface="Calibri"/>
              </a:rPr>
              <a:t>All parts of the input sequence are taken in at once</a:t>
            </a:r>
          </a:p>
          <a:p>
            <a:pPr marL="0" indent="0">
              <a:buNone/>
            </a:pPr>
            <a:endParaRPr lang="en-US" dirty="0">
              <a:cs typeface="Calibri"/>
            </a:endParaRPr>
          </a:p>
          <a:p>
            <a:pPr marL="0" indent="0">
              <a:buNone/>
            </a:pPr>
            <a:r>
              <a:rPr lang="en-US" dirty="0">
                <a:cs typeface="Calibri"/>
              </a:rPr>
              <a:t>For each part (ex. word), </a:t>
            </a:r>
            <a:r>
              <a:rPr lang="en-US" dirty="0" smtClean="0">
                <a:cs typeface="Calibri"/>
              </a:rPr>
              <a:t>self-attention </a:t>
            </a:r>
            <a:r>
              <a:rPr lang="en-US" dirty="0">
                <a:cs typeface="Calibri"/>
              </a:rPr>
              <a:t>helps us figure out what other parts to consider while processing it</a:t>
            </a:r>
          </a:p>
          <a:p>
            <a:pPr marL="0" indent="0">
              <a:buNone/>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141536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796A-B2B1-F06B-9F81-B962D9A59D7F}"/>
              </a:ext>
            </a:extLst>
          </p:cNvPr>
          <p:cNvSpPr>
            <a:spLocks noGrp="1"/>
          </p:cNvSpPr>
          <p:nvPr>
            <p:ph type="title"/>
          </p:nvPr>
        </p:nvSpPr>
        <p:spPr/>
        <p:txBody>
          <a:bodyPr>
            <a:normAutofit/>
          </a:bodyPr>
          <a:lstStyle/>
          <a:p>
            <a:r>
              <a:rPr lang="en-US" sz="2400" dirty="0">
                <a:ea typeface="+mj-lt"/>
                <a:cs typeface="+mj-lt"/>
              </a:rPr>
              <a:t>Transformers</a:t>
            </a:r>
            <a:endParaRPr lang="en-US" dirty="0"/>
          </a:p>
        </p:txBody>
      </p:sp>
      <p:sp>
        <p:nvSpPr>
          <p:cNvPr id="3" name="Content Placeholder 2">
            <a:extLst>
              <a:ext uri="{FF2B5EF4-FFF2-40B4-BE49-F238E27FC236}">
                <a16:creationId xmlns:a16="http://schemas.microsoft.com/office/drawing/2014/main" id="{82628D33-72B8-09FC-F22D-2756ECADAC3C}"/>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0" indent="0">
              <a:buNone/>
            </a:pPr>
            <a:endParaRPr lang="en-US" dirty="0" smtClean="0">
              <a:cs typeface="Calibri"/>
            </a:endParaRPr>
          </a:p>
          <a:p>
            <a:pPr marL="0" indent="0">
              <a:buNone/>
            </a:pPr>
            <a:r>
              <a:rPr lang="en-US" dirty="0" smtClean="0">
                <a:cs typeface="Calibri"/>
              </a:rPr>
              <a:t>Two </a:t>
            </a:r>
            <a:r>
              <a:rPr lang="en-US" dirty="0">
                <a:cs typeface="Calibri"/>
              </a:rPr>
              <a:t>main innovations:</a:t>
            </a:r>
          </a:p>
          <a:p>
            <a:pPr marL="457200" indent="-457200"/>
            <a:r>
              <a:rPr lang="en-US" dirty="0" smtClean="0">
                <a:cs typeface="Calibri"/>
              </a:rPr>
              <a:t>Query-key-value </a:t>
            </a:r>
            <a:r>
              <a:rPr lang="en-US" dirty="0">
                <a:cs typeface="Calibri"/>
              </a:rPr>
              <a:t>attention</a:t>
            </a:r>
          </a:p>
          <a:p>
            <a:pPr marL="457200" indent="-457200"/>
            <a:r>
              <a:rPr lang="en-US" dirty="0">
                <a:cs typeface="Calibri"/>
              </a:rPr>
              <a:t>Multi-head </a:t>
            </a:r>
            <a:r>
              <a:rPr lang="en-US" dirty="0" smtClean="0">
                <a:cs typeface="Calibri"/>
              </a:rPr>
              <a:t>attention</a:t>
            </a:r>
            <a:endParaRPr lang="en-US" dirty="0">
              <a:cs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887" y="1690688"/>
            <a:ext cx="10058400" cy="2008899"/>
          </a:xfrm>
          <a:prstGeom prst="rect">
            <a:avLst/>
          </a:prstGeom>
        </p:spPr>
      </p:pic>
    </p:spTree>
    <p:extLst>
      <p:ext uri="{BB962C8B-B14F-4D97-AF65-F5344CB8AC3E}">
        <p14:creationId xmlns:p14="http://schemas.microsoft.com/office/powerpoint/2010/main" val="2441563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796A-B2B1-F06B-9F81-B962D9A59D7F}"/>
              </a:ext>
            </a:extLst>
          </p:cNvPr>
          <p:cNvSpPr>
            <a:spLocks noGrp="1"/>
          </p:cNvSpPr>
          <p:nvPr>
            <p:ph type="title"/>
          </p:nvPr>
        </p:nvSpPr>
        <p:spPr/>
        <p:txBody>
          <a:bodyPr>
            <a:normAutofit/>
          </a:bodyPr>
          <a:lstStyle/>
          <a:p>
            <a:r>
              <a:rPr lang="en-US" sz="2400" dirty="0">
                <a:ea typeface="+mj-lt"/>
                <a:cs typeface="+mj-lt"/>
              </a:rPr>
              <a:t>Transformers</a:t>
            </a:r>
            <a:endParaRPr lang="en-US" dirty="0"/>
          </a:p>
        </p:txBody>
      </p:sp>
      <p:sp>
        <p:nvSpPr>
          <p:cNvPr id="3" name="Content Placeholder 2">
            <a:extLst>
              <a:ext uri="{FF2B5EF4-FFF2-40B4-BE49-F238E27FC236}">
                <a16:creationId xmlns:a16="http://schemas.microsoft.com/office/drawing/2014/main" id="{82628D33-72B8-09FC-F22D-2756ECADAC3C}"/>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Multi-head </a:t>
            </a:r>
            <a:r>
              <a:rPr lang="en-US" dirty="0" smtClean="0">
                <a:cs typeface="Calibri"/>
              </a:rPr>
              <a:t>attention:</a:t>
            </a:r>
          </a:p>
          <a:p>
            <a:pPr marL="0" indent="0">
              <a:buNone/>
            </a:pPr>
            <a:r>
              <a:rPr lang="en-US" dirty="0" smtClean="0">
                <a:cs typeface="Calibri"/>
              </a:rPr>
              <a:t>Multiple sets of query-key-value weights</a:t>
            </a:r>
          </a:p>
          <a:p>
            <a:pPr marL="0" indent="0">
              <a:buNone/>
            </a:pPr>
            <a:endParaRPr lang="en-US" dirty="0">
              <a:cs typeface="Calibri"/>
            </a:endParaRPr>
          </a:p>
          <a:p>
            <a:pPr marL="0" indent="0">
              <a:buNone/>
            </a:pPr>
            <a:r>
              <a:rPr lang="en-US" dirty="0" smtClean="0">
                <a:cs typeface="Calibri"/>
              </a:rPr>
              <a:t>So, “bank” might result in several queries:</a:t>
            </a:r>
          </a:p>
          <a:p>
            <a:r>
              <a:rPr lang="en-US" dirty="0" smtClean="0">
                <a:cs typeface="Calibri"/>
              </a:rPr>
              <a:t>what is happening there? (answer: stealing)</a:t>
            </a:r>
          </a:p>
          <a:p>
            <a:r>
              <a:rPr lang="en-US" dirty="0" smtClean="0">
                <a:cs typeface="Calibri"/>
              </a:rPr>
              <a:t>what objects are found there? (answer: money)</a:t>
            </a:r>
          </a:p>
          <a:p>
            <a:r>
              <a:rPr lang="en-US" dirty="0" smtClean="0">
                <a:cs typeface="Calibri"/>
              </a:rPr>
              <a:t>what people are found there? (answer: robber)</a:t>
            </a:r>
            <a:endParaRPr lang="en-US" dirty="0">
              <a:cs typeface="Calibri"/>
            </a:endParaRPr>
          </a:p>
          <a:p>
            <a:pPr marL="0" indent="0">
              <a:buNone/>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343657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ena-voita.github.io/resources/posts/acl19_heads/syntactic_head/subs_en_ru_sv_1-min.png"/>
          <p:cNvPicPr>
            <a:picLocks noChangeAspect="1" noChangeArrowheads="1"/>
          </p:cNvPicPr>
          <p:nvPr/>
        </p:nvPicPr>
        <p:blipFill rotWithShape="1">
          <a:blip r:embed="rId3">
            <a:extLst>
              <a:ext uri="{28A0092B-C50C-407E-A947-70E740481C1C}">
                <a14:useLocalDpi xmlns:a14="http://schemas.microsoft.com/office/drawing/2010/main" val="0"/>
              </a:ext>
            </a:extLst>
          </a:blip>
          <a:srcRect r="19134"/>
          <a:stretch/>
        </p:blipFill>
        <p:spPr bwMode="auto">
          <a:xfrm>
            <a:off x="879143" y="1332616"/>
            <a:ext cx="4670867" cy="454858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ena-voita.github.io/resources/posts/acl19_heads/syntactic_head/subs_en_ru_vs_1-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500" y="1332616"/>
            <a:ext cx="5776099" cy="454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758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 details</a:t>
            </a:r>
            <a:endParaRPr lang="en-GB" dirty="0"/>
          </a:p>
        </p:txBody>
      </p:sp>
      <p:sp>
        <p:nvSpPr>
          <p:cNvPr id="3" name="Content Placeholder 2"/>
          <p:cNvSpPr>
            <a:spLocks noGrp="1"/>
          </p:cNvSpPr>
          <p:nvPr>
            <p:ph idx="1"/>
          </p:nvPr>
        </p:nvSpPr>
        <p:spPr/>
        <p:txBody>
          <a:bodyPr>
            <a:normAutofit lnSpcReduction="10000"/>
          </a:bodyPr>
          <a:lstStyle/>
          <a:p>
            <a:pPr marL="0" indent="0">
              <a:buNone/>
            </a:pPr>
            <a:endParaRPr lang="en-US" dirty="0" smtClean="0"/>
          </a:p>
          <a:p>
            <a:pPr marL="0" indent="0">
              <a:buNone/>
            </a:pPr>
            <a:r>
              <a:rPr lang="en-US" dirty="0" smtClean="0"/>
              <a:t>Max. page limit:</a:t>
            </a:r>
          </a:p>
          <a:p>
            <a:r>
              <a:rPr lang="en-US" dirty="0" smtClean="0"/>
              <a:t>10 </a:t>
            </a:r>
            <a:r>
              <a:rPr lang="en-US" dirty="0"/>
              <a:t>pages for </a:t>
            </a:r>
            <a:r>
              <a:rPr lang="en-US" dirty="0" smtClean="0"/>
              <a:t>one student</a:t>
            </a:r>
          </a:p>
          <a:p>
            <a:r>
              <a:rPr lang="en-US" dirty="0" smtClean="0"/>
              <a:t>20 </a:t>
            </a:r>
            <a:r>
              <a:rPr lang="en-US" dirty="0"/>
              <a:t>pages in a group of </a:t>
            </a:r>
            <a:r>
              <a:rPr lang="en-US" dirty="0" smtClean="0"/>
              <a:t>three students</a:t>
            </a:r>
          </a:p>
          <a:p>
            <a:r>
              <a:rPr lang="en-US" dirty="0" smtClean="0"/>
              <a:t>25 </a:t>
            </a:r>
            <a:r>
              <a:rPr lang="en-US" dirty="0"/>
              <a:t>pages in a group of </a:t>
            </a:r>
            <a:r>
              <a:rPr lang="en-US" dirty="0" smtClean="0"/>
              <a:t>four students</a:t>
            </a:r>
          </a:p>
          <a:p>
            <a:pPr marL="0" indent="0">
              <a:buNone/>
            </a:pPr>
            <a:endParaRPr lang="en-US" dirty="0" smtClean="0"/>
          </a:p>
          <a:p>
            <a:pPr marL="0" indent="0">
              <a:buNone/>
            </a:pPr>
            <a:r>
              <a:rPr lang="en-US" dirty="0"/>
              <a:t>S</a:t>
            </a:r>
            <a:r>
              <a:rPr lang="en-US" dirty="0" smtClean="0"/>
              <a:t>tandard </a:t>
            </a:r>
            <a:r>
              <a:rPr lang="en-US" dirty="0"/>
              <a:t>page is </a:t>
            </a:r>
            <a:r>
              <a:rPr lang="en-US" dirty="0" smtClean="0"/>
              <a:t>2,400 keystrokes </a:t>
            </a:r>
            <a:r>
              <a:rPr lang="en-US" dirty="0"/>
              <a:t>including </a:t>
            </a:r>
            <a:r>
              <a:rPr lang="en-US" dirty="0" smtClean="0"/>
              <a:t>spaces</a:t>
            </a:r>
          </a:p>
          <a:p>
            <a:pPr marL="0" indent="0">
              <a:buNone/>
            </a:pPr>
            <a:endParaRPr lang="en-US" dirty="0"/>
          </a:p>
          <a:p>
            <a:pPr marL="0" indent="0">
              <a:buNone/>
            </a:pPr>
            <a:r>
              <a:rPr lang="en-US" dirty="0"/>
              <a:t>.</a:t>
            </a:r>
            <a:r>
              <a:rPr lang="en-US" dirty="0" err="1"/>
              <a:t>ipynb</a:t>
            </a:r>
            <a:r>
              <a:rPr lang="en-US" dirty="0"/>
              <a:t> format, report your character count (we’ll tell you how</a:t>
            </a:r>
            <a:r>
              <a:rPr lang="en-US" dirty="0" smtClean="0"/>
              <a:t>)</a:t>
            </a:r>
            <a:endParaRPr lang="en-US" dirty="0"/>
          </a:p>
        </p:txBody>
      </p:sp>
    </p:spTree>
    <p:extLst>
      <p:ext uri="{BB962C8B-B14F-4D97-AF65-F5344CB8AC3E}">
        <p14:creationId xmlns:p14="http://schemas.microsoft.com/office/powerpoint/2010/main" val="4098460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D712B893-7C38-BA0A-4C80-3A637275A2EC}"/>
              </a:ext>
            </a:extLst>
          </p:cNvPr>
          <p:cNvPicPr>
            <a:picLocks noChangeAspect="1"/>
          </p:cNvPicPr>
          <p:nvPr/>
        </p:nvPicPr>
        <p:blipFill>
          <a:blip r:embed="rId3"/>
          <a:stretch>
            <a:fillRect/>
          </a:stretch>
        </p:blipFill>
        <p:spPr>
          <a:xfrm>
            <a:off x="1856874" y="540759"/>
            <a:ext cx="8468226" cy="5505771"/>
          </a:xfrm>
          <a:prstGeom prst="rect">
            <a:avLst/>
          </a:prstGeom>
        </p:spPr>
      </p:pic>
    </p:spTree>
    <p:extLst>
      <p:ext uri="{BB962C8B-B14F-4D97-AF65-F5344CB8AC3E}">
        <p14:creationId xmlns:p14="http://schemas.microsoft.com/office/powerpoint/2010/main" val="3679348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D712B893-7C38-BA0A-4C80-3A637275A2EC}"/>
              </a:ext>
            </a:extLst>
          </p:cNvPr>
          <p:cNvPicPr>
            <a:picLocks noChangeAspect="1"/>
          </p:cNvPicPr>
          <p:nvPr/>
        </p:nvPicPr>
        <p:blipFill>
          <a:blip r:embed="rId3"/>
          <a:stretch>
            <a:fillRect/>
          </a:stretch>
        </p:blipFill>
        <p:spPr>
          <a:xfrm>
            <a:off x="1856874" y="540759"/>
            <a:ext cx="8468226" cy="5505771"/>
          </a:xfrm>
          <a:prstGeom prst="rect">
            <a:avLst/>
          </a:prstGeom>
        </p:spPr>
      </p:pic>
    </p:spTree>
    <p:extLst>
      <p:ext uri="{BB962C8B-B14F-4D97-AF65-F5344CB8AC3E}">
        <p14:creationId xmlns:p14="http://schemas.microsoft.com/office/powerpoint/2010/main" val="1548056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A4860FEC-A9CC-AE4E-BE7E-591F5100501E}"/>
              </a:ext>
            </a:extLst>
          </p:cNvPr>
          <p:cNvPicPr>
            <a:picLocks noChangeAspect="1"/>
          </p:cNvPicPr>
          <p:nvPr/>
        </p:nvPicPr>
        <p:blipFill rotWithShape="1">
          <a:blip r:embed="rId3"/>
          <a:srcRect t="27945" r="55002"/>
          <a:stretch/>
        </p:blipFill>
        <p:spPr>
          <a:xfrm>
            <a:off x="3002382" y="3181350"/>
            <a:ext cx="4798594" cy="2419061"/>
          </a:xfrm>
          <a:prstGeom prst="rect">
            <a:avLst/>
          </a:prstGeom>
        </p:spPr>
      </p:pic>
      <p:sp>
        <p:nvSpPr>
          <p:cNvPr id="2" name="TextBox 1"/>
          <p:cNvSpPr txBox="1"/>
          <p:nvPr/>
        </p:nvSpPr>
        <p:spPr>
          <a:xfrm>
            <a:off x="4695825" y="5600411"/>
            <a:ext cx="1790362" cy="400110"/>
          </a:xfrm>
          <a:prstGeom prst="rect">
            <a:avLst/>
          </a:prstGeom>
          <a:noFill/>
        </p:spPr>
        <p:txBody>
          <a:bodyPr wrap="none" rtlCol="0">
            <a:spAutoFit/>
          </a:bodyPr>
          <a:lstStyle/>
          <a:p>
            <a:r>
              <a:rPr lang="en-GB" sz="2000" dirty="0" smtClean="0">
                <a:solidFill>
                  <a:schemeClr val="accent6"/>
                </a:solidFill>
              </a:rPr>
              <a:t>Je </a:t>
            </a:r>
            <a:r>
              <a:rPr lang="en-GB" sz="2000" dirty="0" err="1" smtClean="0">
                <a:solidFill>
                  <a:schemeClr val="accent6"/>
                </a:solidFill>
              </a:rPr>
              <a:t>suis</a:t>
            </a:r>
            <a:r>
              <a:rPr lang="en-GB" sz="2000" dirty="0" smtClean="0">
                <a:solidFill>
                  <a:schemeClr val="accent6"/>
                </a:solidFill>
              </a:rPr>
              <a:t> </a:t>
            </a:r>
            <a:r>
              <a:rPr lang="en-GB" sz="2000" dirty="0" err="1" smtClean="0">
                <a:solidFill>
                  <a:schemeClr val="accent6"/>
                </a:solidFill>
              </a:rPr>
              <a:t>étudiant</a:t>
            </a:r>
            <a:endParaRPr lang="en-GB" sz="2000" dirty="0">
              <a:solidFill>
                <a:schemeClr val="accent6"/>
              </a:solidFill>
            </a:endParaRPr>
          </a:p>
        </p:txBody>
      </p:sp>
    </p:spTree>
    <p:extLst>
      <p:ext uri="{BB962C8B-B14F-4D97-AF65-F5344CB8AC3E}">
        <p14:creationId xmlns:p14="http://schemas.microsoft.com/office/powerpoint/2010/main" val="15818223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4860FEC-A9CC-AE4E-BE7E-591F5100501E}"/>
              </a:ext>
            </a:extLst>
          </p:cNvPr>
          <p:cNvPicPr>
            <a:picLocks noChangeAspect="1"/>
          </p:cNvPicPr>
          <p:nvPr/>
        </p:nvPicPr>
        <p:blipFill rotWithShape="1">
          <a:blip r:embed="rId3"/>
          <a:srcRect t="27945" r="55002"/>
          <a:stretch/>
        </p:blipFill>
        <p:spPr>
          <a:xfrm>
            <a:off x="3002382" y="942975"/>
            <a:ext cx="4798594" cy="2419061"/>
          </a:xfrm>
          <a:prstGeom prst="rect">
            <a:avLst/>
          </a:prstGeom>
        </p:spPr>
      </p:pic>
      <p:pic>
        <p:nvPicPr>
          <p:cNvPr id="3" name="Picture 3" descr="Diagram&#10;&#10;Description automatically generated">
            <a:extLst>
              <a:ext uri="{FF2B5EF4-FFF2-40B4-BE49-F238E27FC236}">
                <a16:creationId xmlns:a16="http://schemas.microsoft.com/office/drawing/2014/main" id="{A4860FEC-A9CC-AE4E-BE7E-591F5100501E}"/>
              </a:ext>
            </a:extLst>
          </p:cNvPr>
          <p:cNvPicPr>
            <a:picLocks noChangeAspect="1"/>
          </p:cNvPicPr>
          <p:nvPr/>
        </p:nvPicPr>
        <p:blipFill rotWithShape="1">
          <a:blip r:embed="rId3"/>
          <a:srcRect t="27945" r="55002"/>
          <a:stretch/>
        </p:blipFill>
        <p:spPr>
          <a:xfrm>
            <a:off x="3002382" y="3181350"/>
            <a:ext cx="4798594" cy="2419061"/>
          </a:xfrm>
          <a:prstGeom prst="rect">
            <a:avLst/>
          </a:prstGeom>
        </p:spPr>
      </p:pic>
      <p:sp>
        <p:nvSpPr>
          <p:cNvPr id="2" name="TextBox 1"/>
          <p:cNvSpPr txBox="1"/>
          <p:nvPr/>
        </p:nvSpPr>
        <p:spPr>
          <a:xfrm>
            <a:off x="4695825" y="5600411"/>
            <a:ext cx="1790362" cy="400110"/>
          </a:xfrm>
          <a:prstGeom prst="rect">
            <a:avLst/>
          </a:prstGeom>
          <a:noFill/>
        </p:spPr>
        <p:txBody>
          <a:bodyPr wrap="none" rtlCol="0">
            <a:spAutoFit/>
          </a:bodyPr>
          <a:lstStyle/>
          <a:p>
            <a:r>
              <a:rPr lang="en-GB" sz="2000" dirty="0" smtClean="0">
                <a:solidFill>
                  <a:schemeClr val="accent6"/>
                </a:solidFill>
              </a:rPr>
              <a:t>Je </a:t>
            </a:r>
            <a:r>
              <a:rPr lang="en-GB" sz="2000" dirty="0" err="1" smtClean="0">
                <a:solidFill>
                  <a:schemeClr val="accent6"/>
                </a:solidFill>
              </a:rPr>
              <a:t>suis</a:t>
            </a:r>
            <a:r>
              <a:rPr lang="en-GB" sz="2000" dirty="0" smtClean="0">
                <a:solidFill>
                  <a:schemeClr val="accent6"/>
                </a:solidFill>
              </a:rPr>
              <a:t> </a:t>
            </a:r>
            <a:r>
              <a:rPr lang="en-GB" sz="2000" dirty="0" err="1" smtClean="0">
                <a:solidFill>
                  <a:schemeClr val="accent6"/>
                </a:solidFill>
              </a:rPr>
              <a:t>étudiant</a:t>
            </a:r>
            <a:endParaRPr lang="en-GB" sz="2000" dirty="0">
              <a:solidFill>
                <a:schemeClr val="accent6"/>
              </a:solidFill>
            </a:endParaRPr>
          </a:p>
        </p:txBody>
      </p:sp>
    </p:spTree>
    <p:extLst>
      <p:ext uri="{BB962C8B-B14F-4D97-AF65-F5344CB8AC3E}">
        <p14:creationId xmlns:p14="http://schemas.microsoft.com/office/powerpoint/2010/main" val="3217036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A4860FEC-A9CC-AE4E-BE7E-591F5100501E}"/>
              </a:ext>
            </a:extLst>
          </p:cNvPr>
          <p:cNvPicPr>
            <a:picLocks noChangeAspect="1"/>
          </p:cNvPicPr>
          <p:nvPr/>
        </p:nvPicPr>
        <p:blipFill>
          <a:blip r:embed="rId3"/>
          <a:stretch>
            <a:fillRect/>
          </a:stretch>
        </p:blipFill>
        <p:spPr>
          <a:xfrm>
            <a:off x="744956" y="304800"/>
            <a:ext cx="10663989" cy="3357235"/>
          </a:xfrm>
          <a:prstGeom prst="rect">
            <a:avLst/>
          </a:prstGeom>
        </p:spPr>
      </p:pic>
      <p:pic>
        <p:nvPicPr>
          <p:cNvPr id="4" name="Picture 3" descr="Diagram&#10;&#10;Description automatically generated">
            <a:extLst>
              <a:ext uri="{FF2B5EF4-FFF2-40B4-BE49-F238E27FC236}">
                <a16:creationId xmlns:a16="http://schemas.microsoft.com/office/drawing/2014/main" id="{A4860FEC-A9CC-AE4E-BE7E-591F5100501E}"/>
              </a:ext>
            </a:extLst>
          </p:cNvPr>
          <p:cNvPicPr>
            <a:picLocks noChangeAspect="1"/>
          </p:cNvPicPr>
          <p:nvPr/>
        </p:nvPicPr>
        <p:blipFill rotWithShape="1">
          <a:blip r:embed="rId3"/>
          <a:srcRect l="55270"/>
          <a:stretch/>
        </p:blipFill>
        <p:spPr>
          <a:xfrm>
            <a:off x="6638925" y="3321352"/>
            <a:ext cx="4770020" cy="3357235"/>
          </a:xfrm>
          <a:prstGeom prst="rect">
            <a:avLst/>
          </a:prstGeom>
        </p:spPr>
      </p:pic>
      <p:cxnSp>
        <p:nvCxnSpPr>
          <p:cNvPr id="5" name="Straight Arrow Connector 4"/>
          <p:cNvCxnSpPr/>
          <p:nvPr/>
        </p:nvCxnSpPr>
        <p:spPr>
          <a:xfrm>
            <a:off x="5534025" y="2447925"/>
            <a:ext cx="1104900" cy="312420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3" descr="Diagram&#10;&#10;Description automatically generated">
            <a:extLst>
              <a:ext uri="{FF2B5EF4-FFF2-40B4-BE49-F238E27FC236}">
                <a16:creationId xmlns:a16="http://schemas.microsoft.com/office/drawing/2014/main" id="{A4860FEC-A9CC-AE4E-BE7E-591F5100501E}"/>
              </a:ext>
            </a:extLst>
          </p:cNvPr>
          <p:cNvPicPr>
            <a:picLocks noChangeAspect="1"/>
          </p:cNvPicPr>
          <p:nvPr/>
        </p:nvPicPr>
        <p:blipFill rotWithShape="1">
          <a:blip r:embed="rId3"/>
          <a:srcRect t="27945" r="55002"/>
          <a:stretch/>
        </p:blipFill>
        <p:spPr>
          <a:xfrm>
            <a:off x="735431" y="3706295"/>
            <a:ext cx="4798594" cy="2419061"/>
          </a:xfrm>
          <a:prstGeom prst="rect">
            <a:avLst/>
          </a:prstGeom>
        </p:spPr>
      </p:pic>
    </p:spTree>
    <p:extLst>
      <p:ext uri="{BB962C8B-B14F-4D97-AF65-F5344CB8AC3E}">
        <p14:creationId xmlns:p14="http://schemas.microsoft.com/office/powerpoint/2010/main" val="2617715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D712B893-7C38-BA0A-4C80-3A637275A2EC}"/>
              </a:ext>
            </a:extLst>
          </p:cNvPr>
          <p:cNvPicPr>
            <a:picLocks noChangeAspect="1"/>
          </p:cNvPicPr>
          <p:nvPr/>
        </p:nvPicPr>
        <p:blipFill>
          <a:blip r:embed="rId3"/>
          <a:stretch>
            <a:fillRect/>
          </a:stretch>
        </p:blipFill>
        <p:spPr>
          <a:xfrm>
            <a:off x="1856874" y="540759"/>
            <a:ext cx="8468226" cy="5505771"/>
          </a:xfrm>
          <a:prstGeom prst="rect">
            <a:avLst/>
          </a:prstGeom>
        </p:spPr>
      </p:pic>
    </p:spTree>
    <p:extLst>
      <p:ext uri="{BB962C8B-B14F-4D97-AF65-F5344CB8AC3E}">
        <p14:creationId xmlns:p14="http://schemas.microsoft.com/office/powerpoint/2010/main" val="922569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A006A83-0148-5F19-01BC-B8ABC0FE2608}"/>
              </a:ext>
            </a:extLst>
          </p:cNvPr>
          <p:cNvPicPr>
            <a:picLocks noChangeAspect="1"/>
          </p:cNvPicPr>
          <p:nvPr/>
        </p:nvPicPr>
        <p:blipFill>
          <a:blip r:embed="rId3"/>
          <a:stretch>
            <a:fillRect/>
          </a:stretch>
        </p:blipFill>
        <p:spPr>
          <a:xfrm>
            <a:off x="974558" y="389478"/>
            <a:ext cx="10824410" cy="5928648"/>
          </a:xfrm>
          <a:prstGeom prst="rect">
            <a:avLst/>
          </a:prstGeom>
        </p:spPr>
      </p:pic>
    </p:spTree>
    <p:extLst>
      <p:ext uri="{BB962C8B-B14F-4D97-AF65-F5344CB8AC3E}">
        <p14:creationId xmlns:p14="http://schemas.microsoft.com/office/powerpoint/2010/main" val="2857779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7D51-1193-9FBC-6A25-0DAD6DB738F9}"/>
              </a:ext>
            </a:extLst>
          </p:cNvPr>
          <p:cNvSpPr>
            <a:spLocks noGrp="1"/>
          </p:cNvSpPr>
          <p:nvPr>
            <p:ph type="title"/>
          </p:nvPr>
        </p:nvSpPr>
        <p:spPr/>
        <p:txBody>
          <a:bodyPr/>
          <a:lstStyle/>
          <a:p>
            <a:r>
              <a:rPr lang="en-US" dirty="0">
                <a:cs typeface="Calibri Light"/>
              </a:rPr>
              <a:t>BERT</a:t>
            </a:r>
            <a:endParaRPr lang="en-US" dirty="0"/>
          </a:p>
        </p:txBody>
      </p:sp>
      <p:sp>
        <p:nvSpPr>
          <p:cNvPr id="3" name="Content Placeholder 2">
            <a:extLst>
              <a:ext uri="{FF2B5EF4-FFF2-40B4-BE49-F238E27FC236}">
                <a16:creationId xmlns:a16="http://schemas.microsoft.com/office/drawing/2014/main" id="{02558806-4459-F1B9-85DC-054EA1FC81D9}"/>
              </a:ext>
            </a:extLst>
          </p:cNvPr>
          <p:cNvSpPr>
            <a:spLocks noGrp="1"/>
          </p:cNvSpPr>
          <p:nvPr>
            <p:ph type="body" idx="1"/>
          </p:nvPr>
        </p:nvSpPr>
        <p:spPr/>
        <p:txBody>
          <a:bodyPr/>
          <a:lstStyle/>
          <a:p>
            <a:endParaRPr lang="en-US"/>
          </a:p>
        </p:txBody>
      </p:sp>
      <p:pic>
        <p:nvPicPr>
          <p:cNvPr id="2052" name="Picture 4" descr="Bert | Spotif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679" y="761999"/>
            <a:ext cx="6096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9096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BERT</a:t>
            </a:r>
            <a:endParaRPr lang="en-GB" sz="2400" dirty="0"/>
          </a:p>
        </p:txBody>
      </p:sp>
      <p:pic>
        <p:nvPicPr>
          <p:cNvPr id="7" name="Picture 6"/>
          <p:cNvPicPr>
            <a:picLocks noChangeAspect="1"/>
          </p:cNvPicPr>
          <p:nvPr/>
        </p:nvPicPr>
        <p:blipFill rotWithShape="1">
          <a:blip r:embed="rId3"/>
          <a:srcRect t="28896" r="28825" b="31697"/>
          <a:stretch/>
        </p:blipFill>
        <p:spPr>
          <a:xfrm>
            <a:off x="637261" y="2332514"/>
            <a:ext cx="10716539" cy="3337560"/>
          </a:xfrm>
          <a:prstGeom prst="rect">
            <a:avLst/>
          </a:prstGeom>
        </p:spPr>
      </p:pic>
    </p:spTree>
    <p:extLst>
      <p:ext uri="{BB962C8B-B14F-4D97-AF65-F5344CB8AC3E}">
        <p14:creationId xmlns:p14="http://schemas.microsoft.com/office/powerpoint/2010/main" val="2276932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BERT</a:t>
            </a:r>
            <a:endParaRPr lang="en-GB" sz="2400" dirty="0"/>
          </a:p>
        </p:txBody>
      </p:sp>
      <p:sp>
        <p:nvSpPr>
          <p:cNvPr id="5" name="Content Placeholder 4"/>
          <p:cNvSpPr>
            <a:spLocks noGrp="1"/>
          </p:cNvSpPr>
          <p:nvPr>
            <p:ph idx="1"/>
          </p:nvPr>
        </p:nvSpPr>
        <p:spPr/>
        <p:txBody>
          <a:bodyPr/>
          <a:lstStyle/>
          <a:p>
            <a:pPr marL="0" indent="0">
              <a:buNone/>
            </a:pPr>
            <a:r>
              <a:rPr lang="en-US" dirty="0"/>
              <a:t>U</a:t>
            </a:r>
            <a:r>
              <a:rPr lang="en-US" dirty="0" smtClean="0"/>
              <a:t>nsupervised training:</a:t>
            </a:r>
          </a:p>
          <a:p>
            <a:pPr marL="0" indent="0">
              <a:buNone/>
            </a:pPr>
            <a:endParaRPr lang="en-US" dirty="0" smtClean="0"/>
          </a:p>
          <a:p>
            <a:r>
              <a:rPr lang="en-US" dirty="0" smtClean="0"/>
              <a:t>masked </a:t>
            </a:r>
            <a:r>
              <a:rPr lang="en-US" dirty="0"/>
              <a:t>word </a:t>
            </a:r>
            <a:r>
              <a:rPr lang="en-US" dirty="0" smtClean="0"/>
              <a:t>prediction</a:t>
            </a:r>
          </a:p>
          <a:p>
            <a:pPr marL="0" indent="0">
              <a:buNone/>
            </a:pPr>
            <a:r>
              <a:rPr lang="en-US" dirty="0"/>
              <a:t> </a:t>
            </a:r>
            <a:r>
              <a:rPr lang="en-US" dirty="0" smtClean="0"/>
              <a:t>  ex. “the [MASK] is on the mat”</a:t>
            </a:r>
          </a:p>
          <a:p>
            <a:r>
              <a:rPr lang="en-US" dirty="0" smtClean="0"/>
              <a:t>next </a:t>
            </a:r>
            <a:r>
              <a:rPr lang="en-US" dirty="0"/>
              <a:t>sentence </a:t>
            </a:r>
            <a:r>
              <a:rPr lang="en-US" dirty="0" smtClean="0"/>
              <a:t>prediction</a:t>
            </a:r>
          </a:p>
          <a:p>
            <a:pPr marL="0" indent="0">
              <a:buNone/>
            </a:pPr>
            <a:r>
              <a:rPr lang="en-US" dirty="0"/>
              <a:t> </a:t>
            </a:r>
            <a:r>
              <a:rPr lang="en-US" dirty="0" smtClean="0"/>
              <a:t>  ex. was “The cat is on the mat.” followed by “It is licking its paw.”? </a:t>
            </a:r>
            <a:endParaRPr lang="en-GB" dirty="0"/>
          </a:p>
        </p:txBody>
      </p:sp>
    </p:spTree>
    <p:extLst>
      <p:ext uri="{BB962C8B-B14F-4D97-AF65-F5344CB8AC3E}">
        <p14:creationId xmlns:p14="http://schemas.microsoft.com/office/powerpoint/2010/main" val="31751332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 details</a:t>
            </a:r>
            <a:endParaRPr lang="en-GB" dirty="0"/>
          </a:p>
        </p:txBody>
      </p:sp>
      <p:sp>
        <p:nvSpPr>
          <p:cNvPr id="3" name="Content Placeholder 2"/>
          <p:cNvSpPr>
            <a:spLocks noGrp="1"/>
          </p:cNvSpPr>
          <p:nvPr>
            <p:ph idx="1"/>
          </p:nvPr>
        </p:nvSpPr>
        <p:spPr/>
        <p:txBody>
          <a:bodyPr>
            <a:normAutofit/>
          </a:bodyPr>
          <a:lstStyle/>
          <a:p>
            <a:pPr marL="0" indent="0">
              <a:buNone/>
            </a:pPr>
            <a:r>
              <a:rPr lang="en-US" dirty="0" smtClean="0"/>
              <a:t>Two types of questions:</a:t>
            </a:r>
          </a:p>
          <a:p>
            <a:r>
              <a:rPr lang="en-US" dirty="0" smtClean="0"/>
              <a:t>open-ended writing questions</a:t>
            </a:r>
          </a:p>
          <a:p>
            <a:pPr marL="0" indent="0">
              <a:buNone/>
            </a:pPr>
            <a:r>
              <a:rPr lang="en-US" dirty="0"/>
              <a:t> </a:t>
            </a:r>
            <a:r>
              <a:rPr lang="en-US" dirty="0" smtClean="0"/>
              <a:t>  one is </a:t>
            </a:r>
            <a:r>
              <a:rPr lang="en-US" dirty="0"/>
              <a:t>about the methods in an unseen a piece of </a:t>
            </a:r>
            <a:r>
              <a:rPr lang="en-US" dirty="0" smtClean="0"/>
              <a:t>reading</a:t>
            </a:r>
          </a:p>
          <a:p>
            <a:r>
              <a:rPr lang="en-US" dirty="0" smtClean="0"/>
              <a:t>coding </a:t>
            </a:r>
            <a:r>
              <a:rPr lang="en-US" dirty="0"/>
              <a:t>question(s) based on unseen </a:t>
            </a:r>
            <a:r>
              <a:rPr lang="en-US" dirty="0" smtClean="0"/>
              <a:t>data</a:t>
            </a:r>
          </a:p>
          <a:p>
            <a:pPr marL="0" indent="0">
              <a:buNone/>
            </a:pPr>
            <a:endParaRPr lang="en-US" dirty="0" smtClean="0"/>
          </a:p>
          <a:p>
            <a:pPr marL="0" indent="0">
              <a:buNone/>
            </a:pPr>
            <a:r>
              <a:rPr lang="en-US" dirty="0" smtClean="0"/>
              <a:t>Grading accounts for:</a:t>
            </a:r>
            <a:endParaRPr lang="en-US" dirty="0"/>
          </a:p>
          <a:p>
            <a:r>
              <a:rPr lang="en-US" dirty="0"/>
              <a:t>g</a:t>
            </a:r>
            <a:r>
              <a:rPr lang="en-US" dirty="0" smtClean="0"/>
              <a:t>roup size/amount </a:t>
            </a:r>
            <a:r>
              <a:rPr lang="en-US" dirty="0"/>
              <a:t>of space you </a:t>
            </a:r>
            <a:r>
              <a:rPr lang="en-US" dirty="0" smtClean="0"/>
              <a:t>have</a:t>
            </a:r>
            <a:endParaRPr lang="en-US" dirty="0"/>
          </a:p>
          <a:p>
            <a:r>
              <a:rPr lang="en-US" dirty="0" smtClean="0"/>
              <a:t>ambition</a:t>
            </a:r>
            <a:endParaRPr lang="en-US" dirty="0"/>
          </a:p>
          <a:p>
            <a:pPr marL="0" indent="0">
              <a:buNone/>
            </a:pPr>
            <a:endParaRPr lang="en-GB" dirty="0"/>
          </a:p>
        </p:txBody>
      </p:sp>
    </p:spTree>
    <p:extLst>
      <p:ext uri="{BB962C8B-B14F-4D97-AF65-F5344CB8AC3E}">
        <p14:creationId xmlns:p14="http://schemas.microsoft.com/office/powerpoint/2010/main" val="32646282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BERT</a:t>
            </a:r>
            <a:endParaRPr lang="en-GB" sz="2400" dirty="0"/>
          </a:p>
        </p:txBody>
      </p:sp>
      <p:sp>
        <p:nvSpPr>
          <p:cNvPr id="5" name="Content Placeholder 4"/>
          <p:cNvSpPr>
            <a:spLocks noGrp="1"/>
          </p:cNvSpPr>
          <p:nvPr>
            <p:ph idx="1"/>
          </p:nvPr>
        </p:nvSpPr>
        <p:spPr/>
        <p:txBody>
          <a:bodyPr>
            <a:normAutofit/>
          </a:bodyPr>
          <a:lstStyle/>
          <a:p>
            <a:pPr marL="0" indent="0">
              <a:buNone/>
            </a:pPr>
            <a:r>
              <a:rPr lang="en-GB" dirty="0" smtClean="0"/>
              <a:t>Training data:</a:t>
            </a:r>
          </a:p>
          <a:p>
            <a:pPr marL="0" indent="0">
              <a:buNone/>
            </a:pPr>
            <a:endParaRPr lang="en-GB" dirty="0" smtClean="0"/>
          </a:p>
          <a:p>
            <a:pPr marL="0" indent="0">
              <a:buNone/>
            </a:pPr>
            <a:r>
              <a:rPr lang="en-GB" dirty="0" smtClean="0"/>
              <a:t>Wikipedia + </a:t>
            </a:r>
            <a:r>
              <a:rPr lang="en-US" dirty="0"/>
              <a:t>Brown Corpus of Standard American English</a:t>
            </a:r>
            <a:endParaRPr lang="en-GB" dirty="0"/>
          </a:p>
        </p:txBody>
      </p:sp>
    </p:spTree>
    <p:extLst>
      <p:ext uri="{BB962C8B-B14F-4D97-AF65-F5344CB8AC3E}">
        <p14:creationId xmlns:p14="http://schemas.microsoft.com/office/powerpoint/2010/main" val="4291846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BERT</a:t>
            </a:r>
            <a:endParaRPr lang="en-GB" sz="2400" dirty="0"/>
          </a:p>
        </p:txBody>
      </p:sp>
      <p:sp>
        <p:nvSpPr>
          <p:cNvPr id="5" name="Content Placeholder 4"/>
          <p:cNvSpPr>
            <a:spLocks noGrp="1"/>
          </p:cNvSpPr>
          <p:nvPr>
            <p:ph idx="1"/>
          </p:nvPr>
        </p:nvSpPr>
        <p:spPr/>
        <p:txBody>
          <a:bodyPr>
            <a:normAutofit/>
          </a:bodyPr>
          <a:lstStyle/>
          <a:p>
            <a:pPr marL="0" indent="0">
              <a:buNone/>
            </a:pPr>
            <a:r>
              <a:rPr lang="en-GB" dirty="0" smtClean="0">
                <a:solidFill>
                  <a:schemeClr val="accent6"/>
                </a:solidFill>
              </a:rPr>
              <a:t>Inputs:</a:t>
            </a:r>
          </a:p>
          <a:p>
            <a:pPr marL="0" indent="0">
              <a:buNone/>
            </a:pPr>
            <a:endParaRPr lang="en-GB" dirty="0"/>
          </a:p>
          <a:p>
            <a:pPr marL="0" indent="0">
              <a:buNone/>
            </a:pPr>
            <a:r>
              <a:rPr lang="en-US" dirty="0" err="1"/>
              <a:t>Subwords</a:t>
            </a:r>
            <a:r>
              <a:rPr lang="en-US" dirty="0"/>
              <a:t>, produced by a special tokenizer (called </a:t>
            </a:r>
            <a:r>
              <a:rPr lang="en-US" dirty="0" err="1" smtClean="0"/>
              <a:t>WordPiece</a:t>
            </a:r>
            <a:r>
              <a:rPr lang="en-US" dirty="0" smtClean="0"/>
              <a:t>)</a:t>
            </a:r>
            <a:endParaRPr lang="en-US" dirty="0"/>
          </a:p>
          <a:p>
            <a:pPr marL="0" indent="0">
              <a:buNone/>
            </a:pPr>
            <a:r>
              <a:rPr lang="en-US" dirty="0" smtClean="0"/>
              <a:t>ex</a:t>
            </a:r>
            <a:r>
              <a:rPr lang="en-US" dirty="0"/>
              <a:t>. “These cats are </a:t>
            </a:r>
            <a:r>
              <a:rPr lang="en-US" dirty="0" smtClean="0"/>
              <a:t>overexcited” </a:t>
            </a:r>
            <a:r>
              <a:rPr lang="en-US" dirty="0"/>
              <a:t>-&gt;</a:t>
            </a:r>
          </a:p>
          <a:p>
            <a:pPr marL="0" indent="0">
              <a:buNone/>
            </a:pPr>
            <a:r>
              <a:rPr lang="en-US" dirty="0" smtClean="0"/>
              <a:t>      </a:t>
            </a:r>
            <a:r>
              <a:rPr lang="en-US" dirty="0"/>
              <a:t>“These”, “cat”, “s”, “are”, </a:t>
            </a:r>
            <a:r>
              <a:rPr lang="en-US" dirty="0" smtClean="0"/>
              <a:t>“over”, “ex”, “cite”, “d”</a:t>
            </a:r>
          </a:p>
          <a:p>
            <a:pPr marL="0" indent="0">
              <a:buNone/>
            </a:pPr>
            <a:endParaRPr lang="en-US" dirty="0" smtClean="0"/>
          </a:p>
          <a:p>
            <a:pPr marL="0" indent="0">
              <a:buNone/>
            </a:pPr>
            <a:r>
              <a:rPr lang="en-US" dirty="0" smtClean="0"/>
              <a:t>with pre-trained </a:t>
            </a:r>
            <a:r>
              <a:rPr lang="en-US" dirty="0" err="1" smtClean="0"/>
              <a:t>embeddings</a:t>
            </a:r>
            <a:endParaRPr lang="en-US" dirty="0"/>
          </a:p>
          <a:p>
            <a:pPr marL="0" indent="0">
              <a:buNone/>
            </a:pPr>
            <a:endParaRPr lang="en-GB" dirty="0"/>
          </a:p>
        </p:txBody>
      </p:sp>
    </p:spTree>
    <p:extLst>
      <p:ext uri="{BB962C8B-B14F-4D97-AF65-F5344CB8AC3E}">
        <p14:creationId xmlns:p14="http://schemas.microsoft.com/office/powerpoint/2010/main" val="26401702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D712B893-7C38-BA0A-4C80-3A637275A2EC}"/>
              </a:ext>
            </a:extLst>
          </p:cNvPr>
          <p:cNvPicPr>
            <a:picLocks noChangeAspect="1"/>
          </p:cNvPicPr>
          <p:nvPr/>
        </p:nvPicPr>
        <p:blipFill>
          <a:blip r:embed="rId3"/>
          <a:stretch>
            <a:fillRect/>
          </a:stretch>
        </p:blipFill>
        <p:spPr>
          <a:xfrm>
            <a:off x="1856874" y="540759"/>
            <a:ext cx="8468226" cy="5505771"/>
          </a:xfrm>
          <a:prstGeom prst="rect">
            <a:avLst/>
          </a:prstGeom>
        </p:spPr>
      </p:pic>
      <p:sp>
        <p:nvSpPr>
          <p:cNvPr id="3" name="Rectangle 2"/>
          <p:cNvSpPr/>
          <p:nvPr/>
        </p:nvSpPr>
        <p:spPr>
          <a:xfrm>
            <a:off x="5114925" y="1428750"/>
            <a:ext cx="4543425" cy="3648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600325" y="5486400"/>
            <a:ext cx="2362200" cy="369332"/>
          </a:xfrm>
          <a:prstGeom prst="rect">
            <a:avLst/>
          </a:prstGeom>
          <a:solidFill>
            <a:schemeClr val="bg1"/>
          </a:solidFill>
        </p:spPr>
        <p:txBody>
          <a:bodyPr wrap="square" rtlCol="0">
            <a:spAutoFit/>
          </a:bodyPr>
          <a:lstStyle/>
          <a:p>
            <a:pPr algn="ctr"/>
            <a:r>
              <a:rPr lang="en-GB" dirty="0" smtClean="0">
                <a:solidFill>
                  <a:schemeClr val="accent6"/>
                </a:solidFill>
              </a:rPr>
              <a:t>Being a [MASK] is hard</a:t>
            </a:r>
            <a:endParaRPr lang="en-GB" dirty="0">
              <a:solidFill>
                <a:schemeClr val="accent6"/>
              </a:solidFill>
            </a:endParaRPr>
          </a:p>
        </p:txBody>
      </p:sp>
      <p:sp>
        <p:nvSpPr>
          <p:cNvPr id="7" name="Rectangle 6"/>
          <p:cNvSpPr/>
          <p:nvPr/>
        </p:nvSpPr>
        <p:spPr>
          <a:xfrm>
            <a:off x="7524750" y="638175"/>
            <a:ext cx="1009650" cy="419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358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BERT</a:t>
            </a:r>
            <a:endParaRPr lang="en-GB" sz="2400" dirty="0"/>
          </a:p>
        </p:txBody>
      </p:sp>
      <p:sp>
        <p:nvSpPr>
          <p:cNvPr id="5" name="Content Placeholder 4"/>
          <p:cNvSpPr>
            <a:spLocks noGrp="1"/>
          </p:cNvSpPr>
          <p:nvPr>
            <p:ph idx="1"/>
          </p:nvPr>
        </p:nvSpPr>
        <p:spPr/>
        <p:txBody>
          <a:bodyPr/>
          <a:lstStyle/>
          <a:p>
            <a:pPr marL="0" indent="0">
              <a:buNone/>
            </a:pPr>
            <a:r>
              <a:rPr lang="en-GB" dirty="0" smtClean="0"/>
              <a:t>BERT is meant to be fine-tuned:</a:t>
            </a:r>
          </a:p>
          <a:p>
            <a:r>
              <a:rPr lang="en-GB" dirty="0" smtClean="0"/>
              <a:t>Pre-train on the unsupervised masked word &amp; next sentence tasks</a:t>
            </a:r>
          </a:p>
          <a:p>
            <a:r>
              <a:rPr lang="en-GB" dirty="0" smtClean="0"/>
              <a:t>Train a little more on specific tasks of interest</a:t>
            </a:r>
            <a:endParaRPr lang="en-GB" dirty="0"/>
          </a:p>
          <a:p>
            <a:pPr marL="0" indent="0">
              <a:buNone/>
            </a:pPr>
            <a:endParaRPr lang="en-GB" dirty="0" smtClean="0"/>
          </a:p>
          <a:p>
            <a:pPr marL="0" indent="0">
              <a:buNone/>
            </a:pPr>
            <a:r>
              <a:rPr lang="en-GB" dirty="0" smtClean="0"/>
              <a:t>Performance:</a:t>
            </a:r>
          </a:p>
          <a:p>
            <a:pPr marL="0" indent="0">
              <a:buNone/>
            </a:pPr>
            <a:r>
              <a:rPr lang="en-US" dirty="0" smtClean="0"/>
              <a:t>General Language Understanding Evaluation (GLUE) score of 80.4%</a:t>
            </a:r>
          </a:p>
          <a:p>
            <a:pPr marL="0" indent="0">
              <a:buNone/>
            </a:pPr>
            <a:r>
              <a:rPr lang="en-US" dirty="0" smtClean="0"/>
              <a:t>Humans average 87.1% </a:t>
            </a:r>
            <a:r>
              <a:rPr lang="en-US" sz="2400" dirty="0" smtClean="0"/>
              <a:t>(</a:t>
            </a:r>
            <a:r>
              <a:rPr lang="en-US" sz="2400" dirty="0" err="1" smtClean="0"/>
              <a:t>Nangia</a:t>
            </a:r>
            <a:r>
              <a:rPr lang="en-US" sz="2400" dirty="0" smtClean="0"/>
              <a:t> &amp; Bowman 2019)</a:t>
            </a:r>
          </a:p>
        </p:txBody>
      </p:sp>
    </p:spTree>
    <p:extLst>
      <p:ext uri="{BB962C8B-B14F-4D97-AF65-F5344CB8AC3E}">
        <p14:creationId xmlns:p14="http://schemas.microsoft.com/office/powerpoint/2010/main" val="164593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7D51-1193-9FBC-6A25-0DAD6DB738F9}"/>
              </a:ext>
            </a:extLst>
          </p:cNvPr>
          <p:cNvSpPr>
            <a:spLocks noGrp="1"/>
          </p:cNvSpPr>
          <p:nvPr>
            <p:ph type="title"/>
          </p:nvPr>
        </p:nvSpPr>
        <p:spPr/>
        <p:txBody>
          <a:bodyPr/>
          <a:lstStyle/>
          <a:p>
            <a:r>
              <a:rPr lang="en-US" dirty="0">
                <a:cs typeface="Calibri Light"/>
              </a:rPr>
              <a:t>GPT</a:t>
            </a:r>
            <a:endParaRPr lang="en-US" dirty="0"/>
          </a:p>
        </p:txBody>
      </p:sp>
      <p:sp>
        <p:nvSpPr>
          <p:cNvPr id="3" name="Content Placeholder 2">
            <a:extLst>
              <a:ext uri="{FF2B5EF4-FFF2-40B4-BE49-F238E27FC236}">
                <a16:creationId xmlns:a16="http://schemas.microsoft.com/office/drawing/2014/main" id="{02558806-4459-F1B9-85DC-054EA1FC81D9}"/>
              </a:ext>
            </a:extLst>
          </p:cNvPr>
          <p:cNvSpPr>
            <a:spLocks noGrp="1"/>
          </p:cNvSpPr>
          <p:nvPr>
            <p:ph type="body" idx="1"/>
          </p:nvPr>
        </p:nvSpPr>
        <p:spPr/>
        <p:txBody>
          <a:bodyPr>
            <a:normAutofit/>
          </a:bodyPr>
          <a:lstStyle/>
          <a:p>
            <a:r>
              <a:rPr lang="en-US" dirty="0" smtClean="0"/>
              <a:t>Credits:</a:t>
            </a:r>
          </a:p>
          <a:p>
            <a:r>
              <a:rPr lang="en-US" dirty="0" smtClean="0"/>
              <a:t>Shree, </a:t>
            </a:r>
            <a:r>
              <a:rPr lang="en-US" dirty="0" err="1" smtClean="0"/>
              <a:t>Priya</a:t>
            </a:r>
            <a:r>
              <a:rPr lang="en-US" dirty="0" smtClean="0"/>
              <a:t>. The </a:t>
            </a:r>
            <a:r>
              <a:rPr lang="en-US" dirty="0"/>
              <a:t>Journey of Open AI GPT </a:t>
            </a:r>
            <a:r>
              <a:rPr lang="en-US" dirty="0" smtClean="0"/>
              <a:t>models</a:t>
            </a:r>
            <a:endParaRPr lang="en-US" dirty="0"/>
          </a:p>
        </p:txBody>
      </p:sp>
    </p:spTree>
    <p:extLst>
      <p:ext uri="{BB962C8B-B14F-4D97-AF65-F5344CB8AC3E}">
        <p14:creationId xmlns:p14="http://schemas.microsoft.com/office/powerpoint/2010/main" val="17420028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GPT-1</a:t>
            </a:r>
            <a:endParaRPr lang="en-GB" sz="2400"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43414"/>
            <a:ext cx="10515600" cy="3715759"/>
          </a:xfrm>
        </p:spPr>
      </p:pic>
    </p:spTree>
    <p:extLst>
      <p:ext uri="{BB962C8B-B14F-4D97-AF65-F5344CB8AC3E}">
        <p14:creationId xmlns:p14="http://schemas.microsoft.com/office/powerpoint/2010/main" val="10964628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GPT-2</a:t>
            </a:r>
            <a:endParaRPr lang="en-GB" sz="24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52704"/>
            <a:ext cx="10515600" cy="3697180"/>
          </a:xfrm>
        </p:spPr>
      </p:pic>
    </p:spTree>
    <p:extLst>
      <p:ext uri="{BB962C8B-B14F-4D97-AF65-F5344CB8AC3E}">
        <p14:creationId xmlns:p14="http://schemas.microsoft.com/office/powerpoint/2010/main" val="2797384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GPT-3</a:t>
            </a:r>
            <a:endParaRPr lang="en-GB" sz="2400" dirty="0"/>
          </a:p>
        </p:txBody>
      </p:sp>
      <p:pic>
        <p:nvPicPr>
          <p:cNvPr id="7" name="Picture 6"/>
          <p:cNvPicPr>
            <a:picLocks noChangeAspect="1"/>
          </p:cNvPicPr>
          <p:nvPr/>
        </p:nvPicPr>
        <p:blipFill rotWithShape="1">
          <a:blip r:embed="rId3"/>
          <a:srcRect l="13181" t="24259" r="30885" b="42315"/>
          <a:stretch/>
        </p:blipFill>
        <p:spPr>
          <a:xfrm>
            <a:off x="711200" y="2104946"/>
            <a:ext cx="10928350" cy="3673553"/>
          </a:xfrm>
          <a:prstGeom prst="rect">
            <a:avLst/>
          </a:prstGeom>
        </p:spPr>
      </p:pic>
    </p:spTree>
    <p:extLst>
      <p:ext uri="{BB962C8B-B14F-4D97-AF65-F5344CB8AC3E}">
        <p14:creationId xmlns:p14="http://schemas.microsoft.com/office/powerpoint/2010/main" val="2146452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GPT-4</a:t>
            </a:r>
            <a:endParaRPr lang="en-GB" sz="24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46443"/>
            <a:ext cx="10515600" cy="3887067"/>
          </a:xfrm>
        </p:spPr>
      </p:pic>
    </p:spTree>
    <p:extLst>
      <p:ext uri="{BB962C8B-B14F-4D97-AF65-F5344CB8AC3E}">
        <p14:creationId xmlns:p14="http://schemas.microsoft.com/office/powerpoint/2010/main" val="21855126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GPT</a:t>
            </a:r>
            <a:endParaRPr lang="en-GB" sz="2400" dirty="0"/>
          </a:p>
        </p:txBody>
      </p:sp>
      <p:sp>
        <p:nvSpPr>
          <p:cNvPr id="5" name="Content Placeholder 4"/>
          <p:cNvSpPr>
            <a:spLocks noGrp="1"/>
          </p:cNvSpPr>
          <p:nvPr>
            <p:ph idx="1"/>
          </p:nvPr>
        </p:nvSpPr>
        <p:spPr/>
        <p:txBody>
          <a:bodyPr/>
          <a:lstStyle/>
          <a:p>
            <a:pPr marL="0" indent="0">
              <a:buNone/>
            </a:pPr>
            <a:r>
              <a:rPr lang="en-US" dirty="0"/>
              <a:t>U</a:t>
            </a:r>
            <a:r>
              <a:rPr lang="en-US" dirty="0" smtClean="0"/>
              <a:t>nsupervised training:</a:t>
            </a:r>
          </a:p>
          <a:p>
            <a:pPr marL="0" indent="0">
              <a:buNone/>
            </a:pPr>
            <a:r>
              <a:rPr lang="en-US" dirty="0" smtClean="0"/>
              <a:t>Next word prediction</a:t>
            </a:r>
          </a:p>
          <a:p>
            <a:pPr marL="0" indent="0">
              <a:buNone/>
            </a:pPr>
            <a:r>
              <a:rPr lang="en-US" dirty="0" smtClean="0"/>
              <a:t>Ex. “The cat is…?”</a:t>
            </a:r>
          </a:p>
          <a:p>
            <a:pPr marL="0" indent="0">
              <a:buNone/>
            </a:pPr>
            <a:endParaRPr lang="en-US" dirty="0"/>
          </a:p>
          <a:p>
            <a:pPr marL="0" indent="0">
              <a:buNone/>
            </a:pPr>
            <a:r>
              <a:rPr lang="en-US" dirty="0"/>
              <a:t>Training </a:t>
            </a:r>
            <a:r>
              <a:rPr lang="en-US" dirty="0" smtClean="0"/>
              <a:t>data:</a:t>
            </a:r>
            <a:endParaRPr lang="en-US" dirty="0"/>
          </a:p>
          <a:p>
            <a:pPr marL="0" indent="0">
              <a:buNone/>
            </a:pPr>
            <a:r>
              <a:rPr lang="en-US" dirty="0" smtClean="0"/>
              <a:t>GPT-3: Common </a:t>
            </a:r>
            <a:r>
              <a:rPr lang="en-US" dirty="0"/>
              <a:t>Crawl, WebText2, Books1, Books2 and </a:t>
            </a:r>
            <a:r>
              <a:rPr lang="en-US" dirty="0" smtClean="0"/>
              <a:t>Wikipedia</a:t>
            </a:r>
            <a:endParaRPr lang="en-US" dirty="0"/>
          </a:p>
          <a:p>
            <a:pPr marL="0" indent="0">
              <a:buNone/>
            </a:pPr>
            <a:r>
              <a:rPr lang="en-US" dirty="0" smtClean="0"/>
              <a:t>GPT-4: </a:t>
            </a:r>
            <a:r>
              <a:rPr lang="en-US" dirty="0" smtClean="0">
                <a:solidFill>
                  <a:schemeClr val="bg2">
                    <a:lumMod val="75000"/>
                  </a:schemeClr>
                </a:solidFill>
              </a:rPr>
              <a:t>unknown</a:t>
            </a:r>
          </a:p>
        </p:txBody>
      </p:sp>
    </p:spTree>
    <p:extLst>
      <p:ext uri="{BB962C8B-B14F-4D97-AF65-F5344CB8AC3E}">
        <p14:creationId xmlns:p14="http://schemas.microsoft.com/office/powerpoint/2010/main" val="4100674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7D51-1193-9FBC-6A25-0DAD6DB738F9}"/>
              </a:ext>
            </a:extLst>
          </p:cNvPr>
          <p:cNvSpPr>
            <a:spLocks noGrp="1"/>
          </p:cNvSpPr>
          <p:nvPr>
            <p:ph type="title"/>
          </p:nvPr>
        </p:nvSpPr>
        <p:spPr/>
        <p:txBody>
          <a:bodyPr/>
          <a:lstStyle/>
          <a:p>
            <a:r>
              <a:rPr lang="en-US" dirty="0">
                <a:cs typeface="Calibri Light"/>
              </a:rPr>
              <a:t>Embeddings preview</a:t>
            </a:r>
            <a:endParaRPr lang="en-US" dirty="0"/>
          </a:p>
        </p:txBody>
      </p:sp>
      <p:sp>
        <p:nvSpPr>
          <p:cNvPr id="3" name="Content Placeholder 2">
            <a:extLst>
              <a:ext uri="{FF2B5EF4-FFF2-40B4-BE49-F238E27FC236}">
                <a16:creationId xmlns:a16="http://schemas.microsoft.com/office/drawing/2014/main" id="{02558806-4459-F1B9-85DC-054EA1FC81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81775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GPT</a:t>
            </a:r>
            <a:endParaRPr lang="en-GB" sz="2400" dirty="0"/>
          </a:p>
        </p:txBody>
      </p:sp>
      <p:sp>
        <p:nvSpPr>
          <p:cNvPr id="5" name="Content Placeholder 4"/>
          <p:cNvSpPr>
            <a:spLocks noGrp="1"/>
          </p:cNvSpPr>
          <p:nvPr>
            <p:ph idx="1"/>
          </p:nvPr>
        </p:nvSpPr>
        <p:spPr/>
        <p:txBody>
          <a:bodyPr/>
          <a:lstStyle/>
          <a:p>
            <a:pPr marL="0" indent="0">
              <a:buNone/>
            </a:pPr>
            <a:r>
              <a:rPr lang="en-US" dirty="0" smtClean="0">
                <a:solidFill>
                  <a:schemeClr val="accent6"/>
                </a:solidFill>
              </a:rPr>
              <a:t>Inputs:</a:t>
            </a:r>
          </a:p>
          <a:p>
            <a:pPr marL="0" indent="0">
              <a:buNone/>
            </a:pPr>
            <a:endParaRPr lang="en-US" dirty="0"/>
          </a:p>
          <a:p>
            <a:pPr marL="0" indent="0">
              <a:buNone/>
            </a:pPr>
            <a:r>
              <a:rPr lang="en-US" dirty="0" err="1" smtClean="0"/>
              <a:t>Subwords</a:t>
            </a:r>
            <a:r>
              <a:rPr lang="en-US" dirty="0" smtClean="0"/>
              <a:t>, produced by a special tokenizer (called BPE)</a:t>
            </a:r>
            <a:endParaRPr lang="en-US" dirty="0"/>
          </a:p>
          <a:p>
            <a:pPr marL="0" indent="0">
              <a:buNone/>
            </a:pPr>
            <a:r>
              <a:rPr lang="en-US" dirty="0" smtClean="0"/>
              <a:t>without pre-trained </a:t>
            </a:r>
            <a:r>
              <a:rPr lang="en-US" dirty="0" err="1" smtClean="0"/>
              <a:t>embeddings</a:t>
            </a:r>
            <a:endParaRPr lang="en-US" dirty="0" smtClean="0"/>
          </a:p>
        </p:txBody>
      </p:sp>
    </p:spTree>
    <p:extLst>
      <p:ext uri="{BB962C8B-B14F-4D97-AF65-F5344CB8AC3E}">
        <p14:creationId xmlns:p14="http://schemas.microsoft.com/office/powerpoint/2010/main" val="2700897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D712B893-7C38-BA0A-4C80-3A637275A2EC}"/>
              </a:ext>
            </a:extLst>
          </p:cNvPr>
          <p:cNvPicPr>
            <a:picLocks noChangeAspect="1"/>
          </p:cNvPicPr>
          <p:nvPr/>
        </p:nvPicPr>
        <p:blipFill>
          <a:blip r:embed="rId3"/>
          <a:stretch>
            <a:fillRect/>
          </a:stretch>
        </p:blipFill>
        <p:spPr>
          <a:xfrm>
            <a:off x="1856874" y="540759"/>
            <a:ext cx="8468226" cy="5505771"/>
          </a:xfrm>
          <a:prstGeom prst="rect">
            <a:avLst/>
          </a:prstGeom>
        </p:spPr>
      </p:pic>
      <p:sp>
        <p:nvSpPr>
          <p:cNvPr id="3" name="Rectangle 2"/>
          <p:cNvSpPr/>
          <p:nvPr/>
        </p:nvSpPr>
        <p:spPr>
          <a:xfrm>
            <a:off x="2524125" y="1412456"/>
            <a:ext cx="4543425" cy="3648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609850" y="5486400"/>
            <a:ext cx="2371725" cy="369332"/>
          </a:xfrm>
          <a:prstGeom prst="rect">
            <a:avLst/>
          </a:prstGeom>
          <a:solidFill>
            <a:schemeClr val="bg1"/>
          </a:solidFill>
        </p:spPr>
        <p:txBody>
          <a:bodyPr wrap="square" rtlCol="0">
            <a:spAutoFit/>
          </a:bodyPr>
          <a:lstStyle/>
          <a:p>
            <a:pPr algn="ctr"/>
            <a:r>
              <a:rPr lang="en-GB" dirty="0" smtClean="0">
                <a:solidFill>
                  <a:schemeClr val="accent6"/>
                </a:solidFill>
              </a:rPr>
              <a:t>I enjoy being a …</a:t>
            </a:r>
            <a:endParaRPr lang="en-GB" dirty="0">
              <a:solidFill>
                <a:schemeClr val="accent6"/>
              </a:solidFill>
            </a:endParaRPr>
          </a:p>
        </p:txBody>
      </p:sp>
      <p:sp>
        <p:nvSpPr>
          <p:cNvPr id="7" name="Rectangle 6"/>
          <p:cNvSpPr/>
          <p:nvPr/>
        </p:nvSpPr>
        <p:spPr>
          <a:xfrm>
            <a:off x="7524750" y="638175"/>
            <a:ext cx="1009650" cy="419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9957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t>GPT</a:t>
            </a:r>
            <a:endParaRPr lang="en-GB" sz="2400" dirty="0"/>
          </a:p>
        </p:txBody>
      </p:sp>
      <p:pic>
        <p:nvPicPr>
          <p:cNvPr id="3" name="Picture 2"/>
          <p:cNvPicPr>
            <a:picLocks noChangeAspect="1"/>
          </p:cNvPicPr>
          <p:nvPr/>
        </p:nvPicPr>
        <p:blipFill>
          <a:blip r:embed="rId3"/>
          <a:stretch>
            <a:fillRect/>
          </a:stretch>
        </p:blipFill>
        <p:spPr>
          <a:xfrm>
            <a:off x="838200" y="1907500"/>
            <a:ext cx="5171143" cy="2217502"/>
          </a:xfrm>
          <a:prstGeom prst="rect">
            <a:avLst/>
          </a:prstGeom>
        </p:spPr>
      </p:pic>
      <p:pic>
        <p:nvPicPr>
          <p:cNvPr id="7" name="Picture 6"/>
          <p:cNvPicPr>
            <a:picLocks noChangeAspect="1"/>
          </p:cNvPicPr>
          <p:nvPr/>
        </p:nvPicPr>
        <p:blipFill>
          <a:blip r:embed="rId4"/>
          <a:stretch>
            <a:fillRect/>
          </a:stretch>
        </p:blipFill>
        <p:spPr>
          <a:xfrm>
            <a:off x="6112709" y="1907500"/>
            <a:ext cx="5344457" cy="3415560"/>
          </a:xfrm>
          <a:prstGeom prst="rect">
            <a:avLst/>
          </a:prstGeom>
        </p:spPr>
      </p:pic>
    </p:spTree>
    <p:extLst>
      <p:ext uri="{BB962C8B-B14F-4D97-AF65-F5344CB8AC3E}">
        <p14:creationId xmlns:p14="http://schemas.microsoft.com/office/powerpoint/2010/main" val="181267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08027" y="224348"/>
            <a:ext cx="7672513" cy="6538236"/>
          </a:xfrm>
          <a:prstGeom prst="rect">
            <a:avLst/>
          </a:prstGeom>
        </p:spPr>
      </p:pic>
    </p:spTree>
    <p:extLst>
      <p:ext uri="{BB962C8B-B14F-4D97-AF65-F5344CB8AC3E}">
        <p14:creationId xmlns:p14="http://schemas.microsoft.com/office/powerpoint/2010/main" val="22869599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GPT-4 | Prompt Engineering Gu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302" y="202479"/>
            <a:ext cx="8431485" cy="646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810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12198205"/>
              </p:ext>
            </p:extLst>
          </p:nvPr>
        </p:nvGraphicFramePr>
        <p:xfrm>
          <a:off x="895350" y="892175"/>
          <a:ext cx="10515600" cy="50292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25426062"/>
                    </a:ext>
                  </a:extLst>
                </a:gridCol>
                <a:gridCol w="3714750">
                  <a:extLst>
                    <a:ext uri="{9D8B030D-6E8A-4147-A177-3AD203B41FA5}">
                      <a16:colId xmlns:a16="http://schemas.microsoft.com/office/drawing/2014/main" val="987900843"/>
                    </a:ext>
                  </a:extLst>
                </a:gridCol>
                <a:gridCol w="4819650">
                  <a:extLst>
                    <a:ext uri="{9D8B030D-6E8A-4147-A177-3AD203B41FA5}">
                      <a16:colId xmlns:a16="http://schemas.microsoft.com/office/drawing/2014/main" val="1601514686"/>
                    </a:ext>
                  </a:extLst>
                </a:gridCol>
              </a:tblGrid>
              <a:tr h="370840">
                <a:tc>
                  <a:txBody>
                    <a:bodyPr/>
                    <a:lstStyle/>
                    <a:p>
                      <a:endParaRPr lang="en-GB" sz="2400" dirty="0"/>
                    </a:p>
                  </a:txBody>
                  <a:tcPr/>
                </a:tc>
                <a:tc>
                  <a:txBody>
                    <a:bodyPr/>
                    <a:lstStyle/>
                    <a:p>
                      <a:r>
                        <a:rPr lang="en-GB" sz="2400" dirty="0" smtClean="0"/>
                        <a:t>BERT large</a:t>
                      </a:r>
                      <a:endParaRPr lang="en-GB" sz="2400" dirty="0"/>
                    </a:p>
                  </a:txBody>
                  <a:tcPr/>
                </a:tc>
                <a:tc>
                  <a:txBody>
                    <a:bodyPr/>
                    <a:lstStyle/>
                    <a:p>
                      <a:r>
                        <a:rPr lang="en-GB" sz="2400" dirty="0" smtClean="0"/>
                        <a:t>GPT-4</a:t>
                      </a:r>
                      <a:endParaRPr lang="en-GB" sz="2400" dirty="0"/>
                    </a:p>
                  </a:txBody>
                  <a:tcPr/>
                </a:tc>
                <a:extLst>
                  <a:ext uri="{0D108BD9-81ED-4DB2-BD59-A6C34878D82A}">
                    <a16:rowId xmlns:a16="http://schemas.microsoft.com/office/drawing/2014/main" val="315931303"/>
                  </a:ext>
                </a:extLst>
              </a:tr>
              <a:tr h="370840">
                <a:tc>
                  <a:txBody>
                    <a:bodyPr/>
                    <a:lstStyle/>
                    <a:p>
                      <a:r>
                        <a:rPr lang="en-GB" sz="2400" b="1" dirty="0" smtClean="0"/>
                        <a:t>Developed by</a:t>
                      </a:r>
                      <a:endParaRPr lang="en-GB" sz="2400" b="1" dirty="0"/>
                    </a:p>
                  </a:txBody>
                  <a:tcPr/>
                </a:tc>
                <a:tc>
                  <a:txBody>
                    <a:bodyPr/>
                    <a:lstStyle/>
                    <a:p>
                      <a:r>
                        <a:rPr lang="en-GB" sz="2400" dirty="0" smtClean="0"/>
                        <a:t>Google</a:t>
                      </a:r>
                      <a:endParaRPr lang="en-GB" sz="2400" dirty="0"/>
                    </a:p>
                  </a:txBody>
                  <a:tcPr/>
                </a:tc>
                <a:tc>
                  <a:txBody>
                    <a:bodyPr/>
                    <a:lstStyle/>
                    <a:p>
                      <a:r>
                        <a:rPr lang="en-GB" sz="2400" dirty="0" err="1" smtClean="0"/>
                        <a:t>OpenAI</a:t>
                      </a:r>
                      <a:endParaRPr lang="en-GB" sz="2400" dirty="0"/>
                    </a:p>
                  </a:txBody>
                  <a:tcPr/>
                </a:tc>
                <a:extLst>
                  <a:ext uri="{0D108BD9-81ED-4DB2-BD59-A6C34878D82A}">
                    <a16:rowId xmlns:a16="http://schemas.microsoft.com/office/drawing/2014/main" val="3632342068"/>
                  </a:ext>
                </a:extLst>
              </a:tr>
              <a:tr h="370840">
                <a:tc>
                  <a:txBody>
                    <a:bodyPr/>
                    <a:lstStyle/>
                    <a:p>
                      <a:r>
                        <a:rPr lang="en-GB" sz="2400" b="1" dirty="0" smtClean="0"/>
                        <a:t>Training task</a:t>
                      </a:r>
                      <a:endParaRPr lang="en-GB" sz="2400" b="1" dirty="0"/>
                    </a:p>
                  </a:txBody>
                  <a:tcPr/>
                </a:tc>
                <a:tc>
                  <a:txBody>
                    <a:bodyPr/>
                    <a:lstStyle/>
                    <a:p>
                      <a:r>
                        <a:rPr lang="en-GB" sz="2400" dirty="0" smtClean="0"/>
                        <a:t>Masked word and next sentence</a:t>
                      </a:r>
                      <a:endParaRPr lang="en-GB" sz="2400" dirty="0"/>
                    </a:p>
                  </a:txBody>
                  <a:tcPr/>
                </a:tc>
                <a:tc>
                  <a:txBody>
                    <a:bodyPr/>
                    <a:lstStyle/>
                    <a:p>
                      <a:r>
                        <a:rPr lang="en-GB" sz="2400" dirty="0" smtClean="0"/>
                        <a:t>Next word</a:t>
                      </a:r>
                      <a:endParaRPr lang="en-GB" sz="2400" dirty="0"/>
                    </a:p>
                  </a:txBody>
                  <a:tcPr/>
                </a:tc>
                <a:extLst>
                  <a:ext uri="{0D108BD9-81ED-4DB2-BD59-A6C34878D82A}">
                    <a16:rowId xmlns:a16="http://schemas.microsoft.com/office/drawing/2014/main" val="4273771313"/>
                  </a:ext>
                </a:extLst>
              </a:tr>
              <a:tr h="370840">
                <a:tc>
                  <a:txBody>
                    <a:bodyPr/>
                    <a:lstStyle/>
                    <a:p>
                      <a:r>
                        <a:rPr lang="en-GB" sz="2400" b="1" dirty="0" smtClean="0"/>
                        <a:t># of parameters</a:t>
                      </a:r>
                      <a:endParaRPr lang="en-GB" sz="2400" b="1" dirty="0"/>
                    </a:p>
                  </a:txBody>
                  <a:tcPr/>
                </a:tc>
                <a:tc>
                  <a:txBody>
                    <a:bodyPr/>
                    <a:lstStyle/>
                    <a:p>
                      <a:r>
                        <a:rPr lang="en-US" sz="2400" b="0" i="0" kern="1200" dirty="0" smtClean="0">
                          <a:solidFill>
                            <a:schemeClr val="dk1"/>
                          </a:solidFill>
                          <a:effectLst/>
                          <a:latin typeface="+mn-lt"/>
                          <a:ea typeface="+mn-ea"/>
                          <a:cs typeface="+mn-cs"/>
                        </a:rPr>
                        <a:t>345 million</a:t>
                      </a:r>
                      <a:endParaRPr lang="en-GB" sz="2400" dirty="0"/>
                    </a:p>
                  </a:txBody>
                  <a:tcPr/>
                </a:tc>
                <a:tc>
                  <a:txBody>
                    <a:bodyPr/>
                    <a:lstStyle/>
                    <a:p>
                      <a:r>
                        <a:rPr lang="en-GB" sz="2400" dirty="0" smtClean="0"/>
                        <a:t>1 trillion </a:t>
                      </a:r>
                      <a:r>
                        <a:rPr lang="en-GB" sz="2400" dirty="0" smtClean="0">
                          <a:solidFill>
                            <a:schemeClr val="bg2">
                              <a:lumMod val="50000"/>
                            </a:schemeClr>
                          </a:solidFill>
                        </a:rPr>
                        <a:t>(</a:t>
                      </a:r>
                      <a:r>
                        <a:rPr lang="en-GB" sz="2400" dirty="0" err="1" smtClean="0">
                          <a:solidFill>
                            <a:schemeClr val="bg2">
                              <a:lumMod val="50000"/>
                            </a:schemeClr>
                          </a:solidFill>
                        </a:rPr>
                        <a:t>rumor</a:t>
                      </a:r>
                      <a:r>
                        <a:rPr lang="en-GB" sz="2400" baseline="0" dirty="0" smtClean="0">
                          <a:solidFill>
                            <a:schemeClr val="bg2">
                              <a:lumMod val="50000"/>
                            </a:schemeClr>
                          </a:solidFill>
                        </a:rPr>
                        <a:t> has it)</a:t>
                      </a:r>
                      <a:endParaRPr lang="en-GB" sz="2400" dirty="0">
                        <a:solidFill>
                          <a:schemeClr val="bg2">
                            <a:lumMod val="50000"/>
                          </a:schemeClr>
                        </a:solidFill>
                      </a:endParaRPr>
                    </a:p>
                  </a:txBody>
                  <a:tcPr/>
                </a:tc>
                <a:extLst>
                  <a:ext uri="{0D108BD9-81ED-4DB2-BD59-A6C34878D82A}">
                    <a16:rowId xmlns:a16="http://schemas.microsoft.com/office/drawing/2014/main" val="2612337697"/>
                  </a:ext>
                </a:extLst>
              </a:tr>
              <a:tr h="370840">
                <a:tc>
                  <a:txBody>
                    <a:bodyPr/>
                    <a:lstStyle/>
                    <a:p>
                      <a:r>
                        <a:rPr lang="en-GB" sz="2400" b="1" dirty="0" smtClean="0"/>
                        <a:t>Good</a:t>
                      </a:r>
                      <a:r>
                        <a:rPr lang="en-GB" sz="2400" b="1" baseline="0" dirty="0" smtClean="0"/>
                        <a:t> at</a:t>
                      </a:r>
                      <a:endParaRPr lang="en-GB" sz="2400" b="1" dirty="0"/>
                    </a:p>
                  </a:txBody>
                  <a:tcPr/>
                </a:tc>
                <a:tc>
                  <a:txBody>
                    <a:bodyPr/>
                    <a:lstStyle/>
                    <a:p>
                      <a:r>
                        <a:rPr lang="en-GB" sz="2400" dirty="0" smtClean="0"/>
                        <a:t>Being fine-tuned</a:t>
                      </a:r>
                      <a:endParaRPr lang="en-GB" sz="2400" dirty="0"/>
                    </a:p>
                  </a:txBody>
                  <a:tcPr/>
                </a:tc>
                <a:tc>
                  <a:txBody>
                    <a:bodyPr/>
                    <a:lstStyle/>
                    <a:p>
                      <a:r>
                        <a:rPr lang="en-GB" sz="2400" dirty="0" smtClean="0"/>
                        <a:t>Few-shot and zero-shot learning</a:t>
                      </a:r>
                      <a:endParaRPr lang="en-GB" sz="2400" dirty="0"/>
                    </a:p>
                  </a:txBody>
                  <a:tcPr/>
                </a:tc>
                <a:extLst>
                  <a:ext uri="{0D108BD9-81ED-4DB2-BD59-A6C34878D82A}">
                    <a16:rowId xmlns:a16="http://schemas.microsoft.com/office/drawing/2014/main" val="2547850980"/>
                  </a:ext>
                </a:extLst>
              </a:tr>
              <a:tr h="370840">
                <a:tc>
                  <a:txBody>
                    <a:bodyPr/>
                    <a:lstStyle/>
                    <a:p>
                      <a:r>
                        <a:rPr lang="en-GB" sz="2400" b="1" dirty="0" smtClean="0"/>
                        <a:t>Availability</a:t>
                      </a:r>
                      <a:endParaRPr lang="en-GB" sz="2400" b="1" dirty="0"/>
                    </a:p>
                  </a:txBody>
                  <a:tcPr/>
                </a:tc>
                <a:tc>
                  <a:txBody>
                    <a:bodyPr/>
                    <a:lstStyle/>
                    <a:p>
                      <a:r>
                        <a:rPr lang="en-GB" sz="2400" dirty="0" smtClean="0"/>
                        <a:t>Fully open source</a:t>
                      </a:r>
                      <a:endParaRPr lang="en-GB" sz="2400" dirty="0"/>
                    </a:p>
                  </a:txBody>
                  <a:tcPr/>
                </a:tc>
                <a:tc>
                  <a:txBody>
                    <a:bodyPr/>
                    <a:lstStyle/>
                    <a:p>
                      <a:r>
                        <a:rPr lang="en-GB" sz="2400" dirty="0" smtClean="0"/>
                        <a:t>Not available; interaction via API or GUI</a:t>
                      </a:r>
                      <a:endParaRPr lang="en-GB" sz="2400" dirty="0"/>
                    </a:p>
                  </a:txBody>
                  <a:tcPr/>
                </a:tc>
                <a:extLst>
                  <a:ext uri="{0D108BD9-81ED-4DB2-BD59-A6C34878D82A}">
                    <a16:rowId xmlns:a16="http://schemas.microsoft.com/office/drawing/2014/main" val="297438471"/>
                  </a:ext>
                </a:extLst>
              </a:tr>
              <a:tr h="370840">
                <a:tc>
                  <a:txBody>
                    <a:bodyPr/>
                    <a:lstStyle/>
                    <a:p>
                      <a:r>
                        <a:rPr lang="en-GB" sz="2400" b="1" dirty="0" smtClean="0"/>
                        <a:t>Applications</a:t>
                      </a:r>
                      <a:endParaRPr lang="en-GB" sz="2400" b="1" dirty="0"/>
                    </a:p>
                  </a:txBody>
                  <a:tcPr/>
                </a:tc>
                <a:tc>
                  <a:txBody>
                    <a:bodyPr/>
                    <a:lstStyle/>
                    <a:p>
                      <a:r>
                        <a:rPr lang="en-GB" sz="2400" dirty="0" smtClean="0"/>
                        <a:t>Google search, voice assistant, …</a:t>
                      </a:r>
                      <a:endParaRPr lang="en-GB" sz="2400" dirty="0"/>
                    </a:p>
                  </a:txBody>
                  <a:tcPr/>
                </a:tc>
                <a:tc>
                  <a:txBody>
                    <a:bodyPr/>
                    <a:lstStyle/>
                    <a:p>
                      <a:r>
                        <a:rPr lang="en-GB" sz="2400" dirty="0" err="1" smtClean="0"/>
                        <a:t>Chatbot</a:t>
                      </a:r>
                      <a:r>
                        <a:rPr lang="en-GB" sz="2400" dirty="0" smtClean="0"/>
                        <a:t>, Bing search,</a:t>
                      </a:r>
                      <a:r>
                        <a:rPr lang="en-GB" sz="2400" baseline="0" dirty="0" smtClean="0"/>
                        <a:t> </a:t>
                      </a:r>
                      <a:r>
                        <a:rPr lang="en-GB" sz="2400" dirty="0" smtClean="0"/>
                        <a:t>programming, producing (long) texts based on prompts, …</a:t>
                      </a:r>
                      <a:endParaRPr lang="en-GB" sz="2400" dirty="0"/>
                    </a:p>
                  </a:txBody>
                  <a:tcPr/>
                </a:tc>
                <a:extLst>
                  <a:ext uri="{0D108BD9-81ED-4DB2-BD59-A6C34878D82A}">
                    <a16:rowId xmlns:a16="http://schemas.microsoft.com/office/drawing/2014/main" val="2781933131"/>
                  </a:ext>
                </a:extLst>
              </a:tr>
            </a:tbl>
          </a:graphicData>
        </a:graphic>
      </p:graphicFrame>
    </p:spTree>
    <p:extLst>
      <p:ext uri="{BB962C8B-B14F-4D97-AF65-F5344CB8AC3E}">
        <p14:creationId xmlns:p14="http://schemas.microsoft.com/office/powerpoint/2010/main" val="932289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smtClean="0"/>
              <a:t>GPT</a:t>
            </a:r>
            <a:endParaRPr lang="en-GB" sz="2400" dirty="0"/>
          </a:p>
        </p:txBody>
      </p:sp>
      <p:sp>
        <p:nvSpPr>
          <p:cNvPr id="3" name="Content Placeholder 2"/>
          <p:cNvSpPr>
            <a:spLocks noGrp="1"/>
          </p:cNvSpPr>
          <p:nvPr>
            <p:ph idx="1"/>
          </p:nvPr>
        </p:nvSpPr>
        <p:spPr/>
        <p:txBody>
          <a:bodyPr>
            <a:normAutofit lnSpcReduction="10000"/>
          </a:bodyPr>
          <a:lstStyle/>
          <a:p>
            <a:pPr marL="0" indent="0">
              <a:buNone/>
            </a:pPr>
            <a:r>
              <a:rPr lang="en-GB" b="1" dirty="0"/>
              <a:t>New competitor: Google Bard </a:t>
            </a:r>
            <a:r>
              <a:rPr lang="en-GB" b="1" dirty="0" err="1" smtClean="0"/>
              <a:t>chatbot</a:t>
            </a:r>
            <a:endParaRPr lang="en-GB" b="1" dirty="0" smtClean="0"/>
          </a:p>
          <a:p>
            <a:pPr marL="0" indent="0">
              <a:buNone/>
            </a:pPr>
            <a:endParaRPr lang="en-GB" dirty="0"/>
          </a:p>
          <a:p>
            <a:pPr marL="0" indent="0">
              <a:buNone/>
            </a:pPr>
            <a:r>
              <a:rPr lang="en-GB" dirty="0" smtClean="0"/>
              <a:t>Out since February 2023, still improving</a:t>
            </a:r>
          </a:p>
          <a:p>
            <a:pPr marL="0" indent="0">
              <a:buNone/>
            </a:pPr>
            <a:endParaRPr lang="en-GB" dirty="0" smtClean="0"/>
          </a:p>
          <a:p>
            <a:pPr marL="0" indent="0">
              <a:buNone/>
            </a:pPr>
            <a:r>
              <a:rPr lang="en-GB" dirty="0" smtClean="0"/>
              <a:t>Based on Google’s proprietary LLM </a:t>
            </a:r>
            <a:r>
              <a:rPr lang="en-US" dirty="0" err="1" smtClean="0"/>
              <a:t>LaMDA</a:t>
            </a:r>
            <a:endParaRPr lang="en-US" dirty="0" smtClean="0"/>
          </a:p>
          <a:p>
            <a:pPr marL="0" indent="0">
              <a:buNone/>
            </a:pPr>
            <a:endParaRPr lang="en-US" dirty="0" smtClean="0"/>
          </a:p>
          <a:p>
            <a:pPr marL="0" indent="0">
              <a:buNone/>
            </a:pPr>
            <a:r>
              <a:rPr lang="en-US" dirty="0" smtClean="0"/>
              <a:t>Trained on 1.6 trillion words (3.3 billion for BERT)</a:t>
            </a:r>
          </a:p>
          <a:p>
            <a:pPr marL="0" indent="0">
              <a:buNone/>
            </a:pPr>
            <a:endParaRPr lang="en-US" dirty="0"/>
          </a:p>
          <a:p>
            <a:pPr marL="0" indent="0">
              <a:buNone/>
            </a:pPr>
            <a:r>
              <a:rPr lang="en-US" dirty="0" smtClean="0"/>
              <a:t>137 billion parameters</a:t>
            </a:r>
            <a:endParaRPr lang="en-GB" dirty="0"/>
          </a:p>
        </p:txBody>
      </p:sp>
    </p:spTree>
    <p:extLst>
      <p:ext uri="{BB962C8B-B14F-4D97-AF65-F5344CB8AC3E}">
        <p14:creationId xmlns:p14="http://schemas.microsoft.com/office/powerpoint/2010/main" val="10612593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7D51-1193-9FBC-6A25-0DAD6DB738F9}"/>
              </a:ext>
            </a:extLst>
          </p:cNvPr>
          <p:cNvSpPr>
            <a:spLocks noGrp="1"/>
          </p:cNvSpPr>
          <p:nvPr>
            <p:ph type="title"/>
          </p:nvPr>
        </p:nvSpPr>
        <p:spPr/>
        <p:txBody>
          <a:bodyPr/>
          <a:lstStyle/>
          <a:p>
            <a:r>
              <a:rPr lang="en-US" dirty="0">
                <a:cs typeface="Calibri Light"/>
              </a:rPr>
              <a:t>Large language model caveats</a:t>
            </a:r>
            <a:endParaRPr lang="en-US" dirty="0"/>
          </a:p>
        </p:txBody>
      </p:sp>
      <p:sp>
        <p:nvSpPr>
          <p:cNvPr id="3" name="Content Placeholder 2">
            <a:extLst>
              <a:ext uri="{FF2B5EF4-FFF2-40B4-BE49-F238E27FC236}">
                <a16:creationId xmlns:a16="http://schemas.microsoft.com/office/drawing/2014/main" id="{02558806-4459-F1B9-85DC-054EA1FC81D9}"/>
              </a:ext>
            </a:extLst>
          </p:cNvPr>
          <p:cNvSpPr>
            <a:spLocks noGrp="1"/>
          </p:cNvSpPr>
          <p:nvPr>
            <p:ph type="body" idx="1"/>
          </p:nvPr>
        </p:nvSpPr>
        <p:spPr/>
        <p:txBody>
          <a:bodyPr>
            <a:normAutofit/>
          </a:bodyPr>
          <a:lstStyle/>
          <a:p>
            <a:r>
              <a:rPr lang="en-US" dirty="0" smtClean="0"/>
              <a:t>Credit:</a:t>
            </a:r>
          </a:p>
          <a:p>
            <a:r>
              <a:rPr lang="en-US" dirty="0" smtClean="0"/>
              <a:t>Bender, Emily M., et al. On the Dangers of Stochastic Parrots: Can Language Models Be Too Big? </a:t>
            </a:r>
            <a:endParaRPr lang="en-US" dirty="0"/>
          </a:p>
        </p:txBody>
      </p:sp>
    </p:spTree>
    <p:extLst>
      <p:ext uri="{BB962C8B-B14F-4D97-AF65-F5344CB8AC3E}">
        <p14:creationId xmlns:p14="http://schemas.microsoft.com/office/powerpoint/2010/main" val="22887512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075" y="1403350"/>
            <a:ext cx="8705850" cy="22479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175" y="4043776"/>
            <a:ext cx="8753312" cy="1328324"/>
          </a:xfrm>
          <a:prstGeom prst="rect">
            <a:avLst/>
          </a:prstGeom>
        </p:spPr>
      </p:pic>
    </p:spTree>
    <p:extLst>
      <p:ext uri="{BB962C8B-B14F-4D97-AF65-F5344CB8AC3E}">
        <p14:creationId xmlns:p14="http://schemas.microsoft.com/office/powerpoint/2010/main" val="7541445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cs typeface="Calibri Light"/>
              </a:rPr>
              <a:t>Large language model caveats</a:t>
            </a:r>
            <a:endParaRPr lang="en-GB" sz="2400" dirty="0"/>
          </a:p>
        </p:txBody>
      </p:sp>
      <p:sp>
        <p:nvSpPr>
          <p:cNvPr id="5" name="Content Placeholder 4"/>
          <p:cNvSpPr>
            <a:spLocks noGrp="1"/>
          </p:cNvSpPr>
          <p:nvPr>
            <p:ph idx="1"/>
          </p:nvPr>
        </p:nvSpPr>
        <p:spPr>
          <a:xfrm>
            <a:off x="838200" y="1825625"/>
            <a:ext cx="9467850" cy="4351338"/>
          </a:xfrm>
        </p:spPr>
        <p:txBody>
          <a:bodyPr>
            <a:normAutofit lnSpcReduction="10000"/>
          </a:bodyPr>
          <a:lstStyle/>
          <a:p>
            <a:pPr marL="0" indent="0">
              <a:buNone/>
            </a:pPr>
            <a:r>
              <a:rPr lang="en-GB" b="1" dirty="0" smtClean="0"/>
              <a:t>Caveat 1: large web text corpuses and bias</a:t>
            </a:r>
          </a:p>
          <a:p>
            <a:pPr marL="0" indent="0">
              <a:buNone/>
            </a:pPr>
            <a:endParaRPr lang="en-GB" dirty="0"/>
          </a:p>
          <a:p>
            <a:pPr marL="0" indent="0">
              <a:buNone/>
            </a:pPr>
            <a:r>
              <a:rPr lang="en-GB" dirty="0" smtClean="0"/>
              <a:t>Produced by a skewed subset of people</a:t>
            </a:r>
          </a:p>
          <a:p>
            <a:pPr marL="0" indent="0">
              <a:buNone/>
            </a:pPr>
            <a:endParaRPr lang="en-GB" dirty="0" smtClean="0"/>
          </a:p>
          <a:p>
            <a:pPr marL="0" indent="0">
              <a:buNone/>
            </a:pPr>
            <a:r>
              <a:rPr lang="en-GB" dirty="0" smtClean="0"/>
              <a:t>Reproducing bias (stereotypes, hate speech)</a:t>
            </a:r>
          </a:p>
          <a:p>
            <a:pPr marL="0" indent="0">
              <a:buNone/>
            </a:pPr>
            <a:endParaRPr lang="en-GB" dirty="0"/>
          </a:p>
          <a:p>
            <a:pPr marL="0" indent="0">
              <a:buNone/>
            </a:pPr>
            <a:r>
              <a:rPr lang="en-GB" dirty="0" smtClean="0"/>
              <a:t>Stuck in the past</a:t>
            </a:r>
          </a:p>
          <a:p>
            <a:pPr marL="0" indent="0">
              <a:buNone/>
            </a:pPr>
            <a:endParaRPr lang="en-GB" dirty="0" smtClean="0"/>
          </a:p>
          <a:p>
            <a:pPr marL="0" indent="0">
              <a:buNone/>
            </a:pPr>
            <a:r>
              <a:rPr lang="en-GB" dirty="0" smtClean="0"/>
              <a:t>Now: GPT-4 with </a:t>
            </a:r>
            <a:r>
              <a:rPr lang="en-GB" dirty="0" smtClean="0">
                <a:solidFill>
                  <a:schemeClr val="bg2">
                    <a:lumMod val="75000"/>
                  </a:schemeClr>
                </a:solidFill>
              </a:rPr>
              <a:t>unknown</a:t>
            </a:r>
            <a:r>
              <a:rPr lang="en-GB" dirty="0" smtClean="0"/>
              <a:t> training data…</a:t>
            </a:r>
            <a:endParaRPr lang="en-GB" dirty="0"/>
          </a:p>
        </p:txBody>
      </p:sp>
    </p:spTree>
    <p:extLst>
      <p:ext uri="{BB962C8B-B14F-4D97-AF65-F5344CB8AC3E}">
        <p14:creationId xmlns:p14="http://schemas.microsoft.com/office/powerpoint/2010/main" val="2949081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796A-B2B1-F06B-9F81-B962D9A59D7F}"/>
              </a:ext>
            </a:extLst>
          </p:cNvPr>
          <p:cNvSpPr>
            <a:spLocks noGrp="1"/>
          </p:cNvSpPr>
          <p:nvPr>
            <p:ph type="title"/>
          </p:nvPr>
        </p:nvSpPr>
        <p:spPr/>
        <p:txBody>
          <a:bodyPr>
            <a:normAutofit/>
          </a:bodyPr>
          <a:lstStyle/>
          <a:p>
            <a:r>
              <a:rPr lang="en-US" sz="2400" dirty="0">
                <a:ea typeface="+mj-lt"/>
                <a:cs typeface="+mj-lt"/>
              </a:rPr>
              <a:t>Embeddings preview</a:t>
            </a:r>
            <a:endParaRPr lang="en-US" dirty="0"/>
          </a:p>
        </p:txBody>
      </p:sp>
      <p:sp>
        <p:nvSpPr>
          <p:cNvPr id="3" name="Content Placeholder 2">
            <a:extLst>
              <a:ext uri="{FF2B5EF4-FFF2-40B4-BE49-F238E27FC236}">
                <a16:creationId xmlns:a16="http://schemas.microsoft.com/office/drawing/2014/main" id="{82628D33-72B8-09FC-F22D-2756ECADAC3C}"/>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panose="020F0502020204030204"/>
              </a:rPr>
              <a:t>How do we actually feed words into models, in the form of numbers?</a:t>
            </a:r>
          </a:p>
          <a:p>
            <a:pPr marL="0" indent="0">
              <a:buNone/>
            </a:pPr>
            <a:endParaRPr lang="en-US" dirty="0">
              <a:cs typeface="Calibri" panose="020F0502020204030204"/>
            </a:endParaRPr>
          </a:p>
          <a:p>
            <a:pPr marL="0" indent="0">
              <a:buNone/>
            </a:pPr>
            <a:r>
              <a:rPr lang="en-US">
                <a:cs typeface="Calibri" panose="020F0502020204030204"/>
              </a:rPr>
              <a:t>Answer: embeddings</a:t>
            </a:r>
          </a:p>
          <a:p>
            <a:pPr marL="0" indent="0">
              <a:buNone/>
            </a:pPr>
            <a:endParaRPr lang="en-US" dirty="0">
              <a:cs typeface="Calibri"/>
            </a:endParaRPr>
          </a:p>
          <a:p>
            <a:pPr marL="0" indent="0">
              <a:buNone/>
            </a:pPr>
            <a:r>
              <a:rPr lang="en-US" dirty="0">
                <a:cs typeface="Calibri"/>
              </a:rPr>
              <a:t>Many-dimensional vectors summarizing the meaning of each word</a:t>
            </a:r>
          </a:p>
        </p:txBody>
      </p:sp>
    </p:spTree>
    <p:extLst>
      <p:ext uri="{BB962C8B-B14F-4D97-AF65-F5344CB8AC3E}">
        <p14:creationId xmlns:p14="http://schemas.microsoft.com/office/powerpoint/2010/main" val="34462601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cs typeface="Calibri Light"/>
              </a:rPr>
              <a:t>Large language model caveats</a:t>
            </a:r>
            <a:endParaRPr lang="en-GB" sz="2400" dirty="0"/>
          </a:p>
        </p:txBody>
      </p:sp>
      <p:sp>
        <p:nvSpPr>
          <p:cNvPr id="5" name="Content Placeholder 4"/>
          <p:cNvSpPr>
            <a:spLocks noGrp="1"/>
          </p:cNvSpPr>
          <p:nvPr>
            <p:ph idx="1"/>
          </p:nvPr>
        </p:nvSpPr>
        <p:spPr/>
        <p:txBody>
          <a:bodyPr/>
          <a:lstStyle/>
          <a:p>
            <a:pPr marL="0" indent="0">
              <a:buNone/>
            </a:pPr>
            <a:r>
              <a:rPr lang="en-GB" b="1" dirty="0" smtClean="0"/>
              <a:t>Caveat 2: environmental impact of training</a:t>
            </a:r>
          </a:p>
          <a:p>
            <a:pPr marL="0" indent="0">
              <a:buNone/>
            </a:pPr>
            <a:endParaRPr lang="en-GB" dirty="0"/>
          </a:p>
          <a:p>
            <a:pPr marL="0" indent="0">
              <a:buNone/>
            </a:pP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06009"/>
            <a:ext cx="10058400" cy="2882451"/>
          </a:xfrm>
          <a:prstGeom prst="rect">
            <a:avLst/>
          </a:prstGeom>
        </p:spPr>
      </p:pic>
      <p:sp>
        <p:nvSpPr>
          <p:cNvPr id="3" name="TextBox 2"/>
          <p:cNvSpPr txBox="1"/>
          <p:nvPr/>
        </p:nvSpPr>
        <p:spPr>
          <a:xfrm>
            <a:off x="819150" y="5962650"/>
            <a:ext cx="6035948" cy="369332"/>
          </a:xfrm>
          <a:prstGeom prst="rect">
            <a:avLst/>
          </a:prstGeom>
          <a:noFill/>
        </p:spPr>
        <p:txBody>
          <a:bodyPr wrap="none" rtlCol="0">
            <a:spAutoFit/>
          </a:bodyPr>
          <a:lstStyle/>
          <a:p>
            <a:r>
              <a:rPr lang="en-GB" dirty="0" smtClean="0"/>
              <a:t>Source: shrinkthatfootprint.com (most carbon intensive guess)</a:t>
            </a:r>
            <a:endParaRPr lang="en-GB" dirty="0"/>
          </a:p>
        </p:txBody>
      </p:sp>
    </p:spTree>
    <p:extLst>
      <p:ext uri="{BB962C8B-B14F-4D97-AF65-F5344CB8AC3E}">
        <p14:creationId xmlns:p14="http://schemas.microsoft.com/office/powerpoint/2010/main" val="25974044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VIDIA, Microsoft Introduce New Language Model MT-NLG With 530 Billion Parameters, Leaves GPT-3 Behi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199" y="563632"/>
            <a:ext cx="6794501" cy="602766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944708" y="563632"/>
            <a:ext cx="104042" cy="1031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9048750" y="563632"/>
            <a:ext cx="780085" cy="338554"/>
          </a:xfrm>
          <a:prstGeom prst="rect">
            <a:avLst/>
          </a:prstGeom>
          <a:noFill/>
        </p:spPr>
        <p:txBody>
          <a:bodyPr wrap="none" rtlCol="0">
            <a:spAutoFit/>
          </a:bodyPr>
          <a:lstStyle/>
          <a:p>
            <a:r>
              <a:rPr lang="en-GB" sz="1600" dirty="0" smtClean="0"/>
              <a:t>GPT-4?</a:t>
            </a:r>
            <a:endParaRPr lang="en-GB" sz="1600" dirty="0"/>
          </a:p>
        </p:txBody>
      </p:sp>
    </p:spTree>
    <p:extLst>
      <p:ext uri="{BB962C8B-B14F-4D97-AF65-F5344CB8AC3E}">
        <p14:creationId xmlns:p14="http://schemas.microsoft.com/office/powerpoint/2010/main" val="119027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cs typeface="Calibri Light"/>
              </a:rPr>
              <a:t>Large language model caveats</a:t>
            </a:r>
            <a:endParaRPr lang="en-GB" sz="2400" dirty="0"/>
          </a:p>
        </p:txBody>
      </p:sp>
      <p:sp>
        <p:nvSpPr>
          <p:cNvPr id="5" name="Content Placeholder 4"/>
          <p:cNvSpPr>
            <a:spLocks noGrp="1"/>
          </p:cNvSpPr>
          <p:nvPr>
            <p:ph idx="1"/>
          </p:nvPr>
        </p:nvSpPr>
        <p:spPr/>
        <p:txBody>
          <a:bodyPr/>
          <a:lstStyle/>
          <a:p>
            <a:pPr marL="0" indent="0">
              <a:buNone/>
            </a:pPr>
            <a:r>
              <a:rPr lang="en-GB" b="1" dirty="0" smtClean="0"/>
              <a:t>Caveat 3: content moderation worker exploitation</a:t>
            </a:r>
          </a:p>
          <a:p>
            <a:pPr marL="0" indent="0">
              <a:buNone/>
            </a:pPr>
            <a:endParaRPr lang="en-GB" b="1" dirty="0" smtClean="0"/>
          </a:p>
          <a:p>
            <a:pPr marL="0" indent="0">
              <a:buNone/>
            </a:pPr>
            <a:r>
              <a:rPr lang="en-GB" dirty="0" smtClean="0"/>
              <a:t>Separate AI toxicity detection model filters output of </a:t>
            </a:r>
            <a:r>
              <a:rPr lang="en-GB" dirty="0" err="1" smtClean="0"/>
              <a:t>ChatGPT</a:t>
            </a:r>
            <a:endParaRPr lang="en-GB" dirty="0" smtClean="0"/>
          </a:p>
          <a:p>
            <a:pPr marL="0" indent="0">
              <a:buNone/>
            </a:pPr>
            <a:r>
              <a:rPr lang="en-GB" dirty="0" smtClean="0"/>
              <a:t>-&gt; human labels needed</a:t>
            </a:r>
            <a:endParaRPr lang="en-GB" dirty="0"/>
          </a:p>
          <a:p>
            <a:pPr marL="0" indent="0">
              <a:buNone/>
            </a:pPr>
            <a:endParaRPr lang="en-GB" b="1" dirty="0"/>
          </a:p>
          <a:p>
            <a:pPr marL="0" indent="0">
              <a:buNone/>
            </a:pPr>
            <a:r>
              <a:rPr lang="en-GB" dirty="0" smtClean="0"/>
              <a:t>(not in Stochastic Parrots paper; recent development)</a:t>
            </a:r>
            <a:endParaRPr lang="en-GB" dirty="0"/>
          </a:p>
          <a:p>
            <a:pPr marL="0" indent="0">
              <a:buNone/>
            </a:pPr>
            <a:endParaRPr lang="en-GB" dirty="0"/>
          </a:p>
        </p:txBody>
      </p:sp>
    </p:spTree>
    <p:extLst>
      <p:ext uri="{BB962C8B-B14F-4D97-AF65-F5344CB8AC3E}">
        <p14:creationId xmlns:p14="http://schemas.microsoft.com/office/powerpoint/2010/main" val="3284599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cs typeface="Calibri Light"/>
              </a:rPr>
              <a:t>Large language model caveats</a:t>
            </a:r>
            <a:endParaRPr lang="en-GB" sz="2400" dirty="0"/>
          </a:p>
        </p:txBody>
      </p:sp>
      <p:sp>
        <p:nvSpPr>
          <p:cNvPr id="5" name="Content Placeholder 4"/>
          <p:cNvSpPr>
            <a:spLocks noGrp="1"/>
          </p:cNvSpPr>
          <p:nvPr>
            <p:ph idx="1"/>
          </p:nvPr>
        </p:nvSpPr>
        <p:spPr>
          <a:xfrm>
            <a:off x="838200" y="1825625"/>
            <a:ext cx="6223000" cy="4351338"/>
          </a:xfrm>
        </p:spPr>
        <p:txBody>
          <a:bodyPr>
            <a:normAutofit/>
          </a:bodyPr>
          <a:lstStyle/>
          <a:p>
            <a:pPr marL="0" indent="0">
              <a:buNone/>
            </a:pPr>
            <a:endParaRPr lang="en-GB" dirty="0" smtClean="0"/>
          </a:p>
          <a:p>
            <a:pPr marL="0" indent="0">
              <a:buNone/>
            </a:pPr>
            <a:r>
              <a:rPr lang="en-GB" dirty="0" smtClean="0"/>
              <a:t>“</a:t>
            </a:r>
            <a:r>
              <a:rPr lang="en-US" dirty="0"/>
              <a:t>The data labelers employed by </a:t>
            </a:r>
            <a:r>
              <a:rPr lang="en-US" dirty="0" err="1"/>
              <a:t>Sama</a:t>
            </a:r>
            <a:r>
              <a:rPr lang="en-US" dirty="0"/>
              <a:t> on behalf of </a:t>
            </a:r>
            <a:r>
              <a:rPr lang="en-US" dirty="0" err="1"/>
              <a:t>OpenAI</a:t>
            </a:r>
            <a:r>
              <a:rPr lang="en-US" dirty="0"/>
              <a:t> were paid a take-home wage of between around </a:t>
            </a:r>
            <a:r>
              <a:rPr lang="en-US" b="1" dirty="0"/>
              <a:t>$1.32 and $2 per hour</a:t>
            </a:r>
            <a:r>
              <a:rPr lang="en-GB" dirty="0" smtClean="0"/>
              <a:t>”</a:t>
            </a:r>
            <a:endParaRPr lang="en-GB" dirty="0"/>
          </a:p>
          <a:p>
            <a:pPr marL="0" indent="0">
              <a:buNone/>
            </a:pPr>
            <a:endParaRPr lang="en-GB" b="1" dirty="0"/>
          </a:p>
          <a:p>
            <a:pPr marL="0" indent="0">
              <a:buNone/>
            </a:pPr>
            <a:r>
              <a:rPr lang="en-GB" dirty="0" smtClean="0"/>
              <a:t>“</a:t>
            </a:r>
            <a:r>
              <a:rPr lang="en-US" dirty="0"/>
              <a:t>The work’s </a:t>
            </a:r>
            <a:r>
              <a:rPr lang="en-US" b="1" dirty="0"/>
              <a:t>traumatic</a:t>
            </a:r>
            <a:r>
              <a:rPr lang="en-US" dirty="0"/>
              <a:t> nature eventually led </a:t>
            </a:r>
            <a:r>
              <a:rPr lang="en-US" dirty="0" err="1"/>
              <a:t>Sama</a:t>
            </a:r>
            <a:r>
              <a:rPr lang="en-US" dirty="0"/>
              <a:t> to cancel all its work for </a:t>
            </a:r>
            <a:r>
              <a:rPr lang="en-US" dirty="0" err="1"/>
              <a:t>OpenAI</a:t>
            </a:r>
            <a:r>
              <a:rPr lang="en-US" dirty="0"/>
              <a:t> </a:t>
            </a:r>
            <a:r>
              <a:rPr lang="en-US" dirty="0" smtClean="0"/>
              <a:t>[…] </a:t>
            </a:r>
            <a:r>
              <a:rPr lang="en-US" dirty="0"/>
              <a:t>eight months earlier than planned.</a:t>
            </a:r>
            <a:r>
              <a:rPr lang="en-GB" dirty="0" smtClean="0"/>
              <a:t>”</a:t>
            </a:r>
            <a:endParaRPr lang="en-GB" dirty="0"/>
          </a:p>
        </p:txBody>
      </p:sp>
      <p:pic>
        <p:nvPicPr>
          <p:cNvPr id="7170" name="Picture 2" descr="This image was generated by OpenAI's image-generation software, Dall-E 2. The prompt was: &quot;A seemingly endless view of African workers at desks in front of computer screens in a printmaking style.&quot; TIME does not typically use AI-generated art to illustrate its stories, but chose to in this instance in order to draw attention to the power of OpenAI's technology and shed light on the labor that makes it possible. (Image generated by Dall-E 2/OpenAI)"/>
          <p:cNvPicPr>
            <a:picLocks noChangeAspect="1" noChangeArrowheads="1"/>
          </p:cNvPicPr>
          <p:nvPr/>
        </p:nvPicPr>
        <p:blipFill rotWithShape="1">
          <a:blip r:embed="rId3">
            <a:extLst>
              <a:ext uri="{28A0092B-C50C-407E-A947-70E740481C1C}">
                <a14:useLocalDpi xmlns:a14="http://schemas.microsoft.com/office/drawing/2010/main" val="0"/>
              </a:ext>
            </a:extLst>
          </a:blip>
          <a:srcRect r="53850"/>
          <a:stretch/>
        </p:blipFill>
        <p:spPr bwMode="auto">
          <a:xfrm>
            <a:off x="7431853" y="0"/>
            <a:ext cx="474744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11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cs typeface="Calibri Light"/>
              </a:rPr>
              <a:t>Large language model caveats</a:t>
            </a:r>
            <a:endParaRPr lang="en-GB" sz="2400" dirty="0"/>
          </a:p>
        </p:txBody>
      </p:sp>
      <p:sp>
        <p:nvSpPr>
          <p:cNvPr id="5" name="Content Placeholder 4"/>
          <p:cNvSpPr>
            <a:spLocks noGrp="1"/>
          </p:cNvSpPr>
          <p:nvPr>
            <p:ph idx="1"/>
          </p:nvPr>
        </p:nvSpPr>
        <p:spPr/>
        <p:txBody>
          <a:bodyPr/>
          <a:lstStyle/>
          <a:p>
            <a:pPr marL="0" indent="0">
              <a:buNone/>
            </a:pPr>
            <a:r>
              <a:rPr lang="en-GB" b="1" dirty="0" smtClean="0"/>
              <a:t>One solution: smaller models with curated training data</a:t>
            </a:r>
          </a:p>
          <a:p>
            <a:pPr marL="0" indent="0">
              <a:buNone/>
            </a:pPr>
            <a:endParaRPr lang="en-GB" b="1" dirty="0"/>
          </a:p>
          <a:p>
            <a:pPr marL="0" indent="0">
              <a:buNone/>
            </a:pPr>
            <a:endParaRPr lang="en-GB" dirty="0"/>
          </a:p>
        </p:txBody>
      </p:sp>
      <p:pic>
        <p:nvPicPr>
          <p:cNvPr id="2" name="Picture 1"/>
          <p:cNvPicPr>
            <a:picLocks noChangeAspect="1"/>
          </p:cNvPicPr>
          <p:nvPr/>
        </p:nvPicPr>
        <p:blipFill rotWithShape="1">
          <a:blip r:embed="rId3"/>
          <a:srcRect b="27515"/>
          <a:stretch/>
        </p:blipFill>
        <p:spPr>
          <a:xfrm>
            <a:off x="3143249" y="2611011"/>
            <a:ext cx="5534026" cy="3861227"/>
          </a:xfrm>
          <a:prstGeom prst="rect">
            <a:avLst/>
          </a:prstGeom>
        </p:spPr>
      </p:pic>
      <p:sp>
        <p:nvSpPr>
          <p:cNvPr id="3" name="TextBox 2"/>
          <p:cNvSpPr txBox="1"/>
          <p:nvPr/>
        </p:nvSpPr>
        <p:spPr>
          <a:xfrm>
            <a:off x="9563100" y="6326188"/>
            <a:ext cx="2415661" cy="369332"/>
          </a:xfrm>
          <a:prstGeom prst="rect">
            <a:avLst/>
          </a:prstGeom>
          <a:noFill/>
        </p:spPr>
        <p:txBody>
          <a:bodyPr wrap="none" rtlCol="0">
            <a:spAutoFit/>
          </a:bodyPr>
          <a:lstStyle/>
          <a:p>
            <a:r>
              <a:rPr lang="en-GB" dirty="0" smtClean="0"/>
              <a:t>Schick &amp; </a:t>
            </a:r>
            <a:r>
              <a:rPr lang="en-GB" dirty="0" err="1" smtClean="0"/>
              <a:t>Schütze</a:t>
            </a:r>
            <a:r>
              <a:rPr lang="en-GB" dirty="0" smtClean="0"/>
              <a:t> (2021)</a:t>
            </a:r>
            <a:endParaRPr lang="en-GB" dirty="0"/>
          </a:p>
        </p:txBody>
      </p:sp>
    </p:spTree>
    <p:extLst>
      <p:ext uri="{BB962C8B-B14F-4D97-AF65-F5344CB8AC3E}">
        <p14:creationId xmlns:p14="http://schemas.microsoft.com/office/powerpoint/2010/main" val="9769199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Next class preview</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9836618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class preview: content</a:t>
            </a:r>
            <a:endParaRPr lang="en-GB" dirty="0"/>
          </a:p>
        </p:txBody>
      </p:sp>
      <p:sp>
        <p:nvSpPr>
          <p:cNvPr id="3" name="Content Placeholder 2"/>
          <p:cNvSpPr>
            <a:spLocks noGrp="1"/>
          </p:cNvSpPr>
          <p:nvPr>
            <p:ph idx="1"/>
          </p:nvPr>
        </p:nvSpPr>
        <p:spPr/>
        <p:txBody>
          <a:bodyPr/>
          <a:lstStyle/>
          <a:p>
            <a:pPr marL="0" indent="0">
              <a:buNone/>
            </a:pPr>
            <a:r>
              <a:rPr lang="en-GB" dirty="0" smtClean="0"/>
              <a:t>Embedding models and tasks:</a:t>
            </a:r>
            <a:endParaRPr lang="en-GB" dirty="0"/>
          </a:p>
          <a:p>
            <a:pPr marL="0" indent="0">
              <a:buNone/>
            </a:pPr>
            <a:r>
              <a:rPr lang="en-GB" dirty="0"/>
              <a:t>Skip-gram and </a:t>
            </a:r>
            <a:r>
              <a:rPr lang="en-GB" dirty="0" smtClean="0"/>
              <a:t>CBOW</a:t>
            </a:r>
          </a:p>
          <a:p>
            <a:pPr marL="0" indent="0">
              <a:buNone/>
            </a:pPr>
            <a:r>
              <a:rPr lang="en-GB" dirty="0" smtClean="0"/>
              <a:t>Word2vec, </a:t>
            </a:r>
            <a:r>
              <a:rPr lang="en-GB" dirty="0" err="1" smtClean="0"/>
              <a:t>FastText</a:t>
            </a:r>
            <a:r>
              <a:rPr lang="en-GB" dirty="0" smtClean="0"/>
              <a:t> and BERT </a:t>
            </a:r>
            <a:r>
              <a:rPr lang="en-GB" dirty="0" err="1" smtClean="0"/>
              <a:t>embeddings</a:t>
            </a:r>
            <a:endParaRPr lang="en-GB" dirty="0" smtClean="0"/>
          </a:p>
          <a:p>
            <a:pPr marL="0" indent="0">
              <a:buNone/>
            </a:pPr>
            <a:endParaRPr lang="en-GB" dirty="0"/>
          </a:p>
          <a:p>
            <a:pPr marL="0" indent="0">
              <a:buNone/>
            </a:pPr>
            <a:r>
              <a:rPr lang="en-GB" dirty="0" smtClean="0"/>
              <a:t>Problems with </a:t>
            </a:r>
            <a:r>
              <a:rPr lang="en-GB" dirty="0" err="1" smtClean="0"/>
              <a:t>embeddings</a:t>
            </a:r>
            <a:r>
              <a:rPr lang="en-GB" dirty="0" smtClean="0"/>
              <a:t>:</a:t>
            </a:r>
          </a:p>
          <a:p>
            <a:r>
              <a:rPr lang="en-GB" dirty="0" smtClean="0"/>
              <a:t>Bias</a:t>
            </a:r>
          </a:p>
          <a:p>
            <a:r>
              <a:rPr lang="en-GB" dirty="0" smtClean="0"/>
              <a:t>Instability</a:t>
            </a:r>
          </a:p>
          <a:p>
            <a:pPr marL="0" indent="0">
              <a:buNone/>
            </a:pPr>
            <a:endParaRPr lang="en-GB" dirty="0" smtClean="0"/>
          </a:p>
          <a:p>
            <a:endParaRPr lang="en-GB" dirty="0"/>
          </a:p>
        </p:txBody>
      </p:sp>
    </p:spTree>
    <p:extLst>
      <p:ext uri="{BB962C8B-B14F-4D97-AF65-F5344CB8AC3E}">
        <p14:creationId xmlns:p14="http://schemas.microsoft.com/office/powerpoint/2010/main" val="8561521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class preview: readings</a:t>
            </a:r>
            <a:endParaRPr lang="en-GB" dirty="0"/>
          </a:p>
        </p:txBody>
      </p:sp>
      <p:sp>
        <p:nvSpPr>
          <p:cNvPr id="3" name="Content Placeholder 2"/>
          <p:cNvSpPr>
            <a:spLocks noGrp="1"/>
          </p:cNvSpPr>
          <p:nvPr>
            <p:ph idx="1"/>
          </p:nvPr>
        </p:nvSpPr>
        <p:spPr/>
        <p:txBody>
          <a:bodyPr/>
          <a:lstStyle/>
          <a:p>
            <a:pPr marL="0" indent="0">
              <a:buNone/>
            </a:pPr>
            <a:r>
              <a:rPr lang="en-GB" dirty="0" smtClean="0"/>
              <a:t>Short sections from </a:t>
            </a:r>
            <a:r>
              <a:rPr lang="en-GB" dirty="0" err="1" smtClean="0"/>
              <a:t>Hovy</a:t>
            </a:r>
            <a:endParaRPr lang="en-GB" dirty="0" smtClean="0"/>
          </a:p>
          <a:p>
            <a:pPr marL="0" indent="0">
              <a:buNone/>
            </a:pPr>
            <a:endParaRPr lang="en-GB" dirty="0"/>
          </a:p>
          <a:p>
            <a:pPr marL="0" indent="0">
              <a:buNone/>
            </a:pPr>
            <a:r>
              <a:rPr lang="en-GB" dirty="0" smtClean="0"/>
              <a:t>Chapter from GRS</a:t>
            </a:r>
          </a:p>
          <a:p>
            <a:pPr marL="0" indent="0">
              <a:buNone/>
            </a:pPr>
            <a:endParaRPr lang="en-GB" dirty="0"/>
          </a:p>
          <a:p>
            <a:pPr marL="0" indent="0">
              <a:buNone/>
            </a:pPr>
            <a:r>
              <a:rPr lang="en-US" dirty="0"/>
              <a:t>Rodriguez, P. L., &amp; </a:t>
            </a:r>
            <a:r>
              <a:rPr lang="en-US" dirty="0" err="1"/>
              <a:t>Spirling</a:t>
            </a:r>
            <a:r>
              <a:rPr lang="en-US" dirty="0"/>
              <a:t>, A. (2022). Word </a:t>
            </a:r>
            <a:r>
              <a:rPr lang="en-US" dirty="0" err="1"/>
              <a:t>embeddings</a:t>
            </a:r>
            <a:r>
              <a:rPr lang="en-US" dirty="0"/>
              <a:t>: What works, what doesn’t, and how to </a:t>
            </a:r>
            <a:r>
              <a:rPr lang="en-US" dirty="0" smtClean="0"/>
              <a:t>tell the </a:t>
            </a:r>
            <a:r>
              <a:rPr lang="en-US" dirty="0"/>
              <a:t>difference for applied </a:t>
            </a:r>
            <a:r>
              <a:rPr lang="en-US" dirty="0" smtClean="0"/>
              <a:t>research.</a:t>
            </a:r>
            <a:endParaRPr lang="en-GB" dirty="0"/>
          </a:p>
        </p:txBody>
      </p:sp>
    </p:spTree>
    <p:extLst>
      <p:ext uri="{BB962C8B-B14F-4D97-AF65-F5344CB8AC3E}">
        <p14:creationId xmlns:p14="http://schemas.microsoft.com/office/powerpoint/2010/main" val="573005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alendar&#10;&#10;Description automatically generated">
            <a:extLst>
              <a:ext uri="{FF2B5EF4-FFF2-40B4-BE49-F238E27FC236}">
                <a16:creationId xmlns:a16="http://schemas.microsoft.com/office/drawing/2014/main" id="{A2DE4C0D-2FC3-CCA3-DD7F-3D76CFE4F9CB}"/>
              </a:ext>
            </a:extLst>
          </p:cNvPr>
          <p:cNvPicPr>
            <a:picLocks noChangeAspect="1"/>
          </p:cNvPicPr>
          <p:nvPr/>
        </p:nvPicPr>
        <p:blipFill>
          <a:blip r:embed="rId3"/>
          <a:stretch>
            <a:fillRect/>
          </a:stretch>
        </p:blipFill>
        <p:spPr>
          <a:xfrm>
            <a:off x="433137" y="1530852"/>
            <a:ext cx="11315700" cy="3806321"/>
          </a:xfrm>
          <a:prstGeom prst="rect">
            <a:avLst/>
          </a:prstGeom>
        </p:spPr>
      </p:pic>
    </p:spTree>
    <p:extLst>
      <p:ext uri="{BB962C8B-B14F-4D97-AF65-F5344CB8AC3E}">
        <p14:creationId xmlns:p14="http://schemas.microsoft.com/office/powerpoint/2010/main" val="2299109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7D51-1193-9FBC-6A25-0DAD6DB738F9}"/>
              </a:ext>
            </a:extLst>
          </p:cNvPr>
          <p:cNvSpPr>
            <a:spLocks noGrp="1"/>
          </p:cNvSpPr>
          <p:nvPr>
            <p:ph type="title"/>
          </p:nvPr>
        </p:nvSpPr>
        <p:spPr/>
        <p:txBody>
          <a:bodyPr/>
          <a:lstStyle/>
          <a:p>
            <a:r>
              <a:rPr lang="en-US" dirty="0">
                <a:cs typeface="Calibri Light"/>
              </a:rPr>
              <a:t>Self-attention</a:t>
            </a:r>
          </a:p>
        </p:txBody>
      </p:sp>
      <p:sp>
        <p:nvSpPr>
          <p:cNvPr id="3" name="Content Placeholder 2">
            <a:extLst>
              <a:ext uri="{FF2B5EF4-FFF2-40B4-BE49-F238E27FC236}">
                <a16:creationId xmlns:a16="http://schemas.microsoft.com/office/drawing/2014/main" id="{02558806-4459-F1B9-85DC-054EA1FC81D9}"/>
              </a:ext>
            </a:extLst>
          </p:cNvPr>
          <p:cNvSpPr>
            <a:spLocks noGrp="1"/>
          </p:cNvSpPr>
          <p:nvPr>
            <p:ph type="body" idx="1"/>
          </p:nvPr>
        </p:nvSpPr>
        <p:spPr/>
        <p:txBody>
          <a:bodyPr/>
          <a:lstStyle/>
          <a:p>
            <a:r>
              <a:rPr lang="en-US" dirty="0"/>
              <a:t>Credits:</a:t>
            </a:r>
          </a:p>
          <a:p>
            <a:r>
              <a:rPr lang="en-US" dirty="0" err="1"/>
              <a:t>Alammar</a:t>
            </a:r>
            <a:r>
              <a:rPr lang="en-US" dirty="0"/>
              <a:t>, J. The Illustrated Transformer.</a:t>
            </a:r>
          </a:p>
          <a:p>
            <a:r>
              <a:rPr lang="en-US" dirty="0"/>
              <a:t>Ng, Andrew. Deep learning specialization. Coursera.</a:t>
            </a:r>
          </a:p>
          <a:p>
            <a:endParaRPr lang="en-US" dirty="0"/>
          </a:p>
        </p:txBody>
      </p:sp>
    </p:spTree>
    <p:extLst>
      <p:ext uri="{BB962C8B-B14F-4D97-AF65-F5344CB8AC3E}">
        <p14:creationId xmlns:p14="http://schemas.microsoft.com/office/powerpoint/2010/main" val="3666331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97FD8-00FC-2257-70AF-AF8F4C947B5B}"/>
              </a:ext>
            </a:extLst>
          </p:cNvPr>
          <p:cNvSpPr>
            <a:spLocks noGrp="1"/>
          </p:cNvSpPr>
          <p:nvPr>
            <p:ph type="title"/>
          </p:nvPr>
        </p:nvSpPr>
        <p:spPr/>
        <p:txBody>
          <a:bodyPr>
            <a:normAutofit/>
          </a:bodyPr>
          <a:lstStyle/>
          <a:p>
            <a:r>
              <a:rPr lang="en-US" sz="2400" dirty="0">
                <a:cs typeface="Calibri Light"/>
              </a:rPr>
              <a:t>Self-attention</a:t>
            </a:r>
          </a:p>
        </p:txBody>
      </p:sp>
      <p:sp>
        <p:nvSpPr>
          <p:cNvPr id="3" name="Content Placeholder 2">
            <a:extLst>
              <a:ext uri="{FF2B5EF4-FFF2-40B4-BE49-F238E27FC236}">
                <a16:creationId xmlns:a16="http://schemas.microsoft.com/office/drawing/2014/main" id="{98BC7FA0-D69D-D13E-D5F8-AB553C405A20}"/>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What is self-attention (for)?</a:t>
            </a:r>
          </a:p>
          <a:p>
            <a:pPr marL="0" indent="0">
              <a:buNone/>
            </a:pPr>
            <a:endParaRPr lang="en-US" dirty="0">
              <a:cs typeface="Calibri"/>
            </a:endParaRPr>
          </a:p>
          <a:p>
            <a:pPr marL="0" indent="0">
              <a:buNone/>
            </a:pPr>
            <a:r>
              <a:rPr lang="en-US" dirty="0">
                <a:cs typeface="Calibri"/>
              </a:rPr>
              <a:t>It's the ability of a model, when processing one part of an input, to detect and use other relevant parts of that input</a:t>
            </a:r>
          </a:p>
          <a:p>
            <a:pPr marL="0" indent="0">
              <a:buNone/>
            </a:pPr>
            <a:endParaRPr lang="en-US" dirty="0">
              <a:cs typeface="Calibri"/>
            </a:endParaRPr>
          </a:p>
          <a:p>
            <a:pPr marL="0" indent="0">
              <a:buNone/>
            </a:pPr>
            <a:r>
              <a:rPr lang="en-US" dirty="0">
                <a:cs typeface="Calibri"/>
              </a:rPr>
              <a:t>Ex. </a:t>
            </a:r>
            <a:r>
              <a:rPr lang="en-US" dirty="0" smtClean="0">
                <a:cs typeface="Calibri"/>
              </a:rPr>
              <a:t>translate </a:t>
            </a:r>
            <a:r>
              <a:rPr lang="en-US" dirty="0">
                <a:cs typeface="Calibri"/>
              </a:rPr>
              <a:t>from English to French:</a:t>
            </a:r>
          </a:p>
          <a:p>
            <a:pPr marL="0" indent="0">
              <a:buNone/>
            </a:pPr>
            <a:r>
              <a:rPr lang="en-US" dirty="0">
                <a:cs typeface="Calibri"/>
              </a:rPr>
              <a:t>"The robber stole all the money from the bank"</a:t>
            </a:r>
          </a:p>
        </p:txBody>
      </p:sp>
    </p:spTree>
    <p:extLst>
      <p:ext uri="{BB962C8B-B14F-4D97-AF65-F5344CB8AC3E}">
        <p14:creationId xmlns:p14="http://schemas.microsoft.com/office/powerpoint/2010/main" val="238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97FD8-00FC-2257-70AF-AF8F4C947B5B}"/>
              </a:ext>
            </a:extLst>
          </p:cNvPr>
          <p:cNvSpPr>
            <a:spLocks noGrp="1"/>
          </p:cNvSpPr>
          <p:nvPr>
            <p:ph type="title"/>
          </p:nvPr>
        </p:nvSpPr>
        <p:spPr/>
        <p:txBody>
          <a:bodyPr>
            <a:normAutofit/>
          </a:bodyPr>
          <a:lstStyle/>
          <a:p>
            <a:r>
              <a:rPr lang="en-US" sz="2400" dirty="0">
                <a:ea typeface="+mj-lt"/>
                <a:cs typeface="+mj-lt"/>
              </a:rPr>
              <a:t>Self-attention</a:t>
            </a:r>
          </a:p>
        </p:txBody>
      </p:sp>
      <p:sp>
        <p:nvSpPr>
          <p:cNvPr id="3" name="Content Placeholder 2">
            <a:extLst>
              <a:ext uri="{FF2B5EF4-FFF2-40B4-BE49-F238E27FC236}">
                <a16:creationId xmlns:a16="http://schemas.microsoft.com/office/drawing/2014/main" id="{98BC7FA0-D69D-D13E-D5F8-AB553C405A20}"/>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"The </a:t>
            </a:r>
            <a:r>
              <a:rPr lang="en-US" dirty="0">
                <a:highlight>
                  <a:srgbClr val="FFFF00"/>
                </a:highlight>
                <a:cs typeface="Calibri"/>
              </a:rPr>
              <a:t>robber stole </a:t>
            </a:r>
            <a:r>
              <a:rPr lang="en-US" dirty="0">
                <a:cs typeface="Calibri"/>
              </a:rPr>
              <a:t> all the </a:t>
            </a:r>
            <a:r>
              <a:rPr lang="en-US" dirty="0">
                <a:highlight>
                  <a:srgbClr val="FFFF00"/>
                </a:highlight>
                <a:cs typeface="Calibri"/>
              </a:rPr>
              <a:t>money </a:t>
            </a:r>
            <a:r>
              <a:rPr lang="en-US" dirty="0">
                <a:cs typeface="Calibri"/>
              </a:rPr>
              <a:t>from the bank"</a:t>
            </a:r>
          </a:p>
          <a:p>
            <a:pPr marL="0" indent="0">
              <a:buNone/>
            </a:pPr>
            <a:r>
              <a:rPr lang="en-US" dirty="0">
                <a:cs typeface="Calibri"/>
              </a:rPr>
              <a:t>"</a:t>
            </a:r>
            <a:r>
              <a:rPr lang="en-US" dirty="0">
                <a:ea typeface="+mn-lt"/>
                <a:cs typeface="+mn-lt"/>
              </a:rPr>
              <a:t>Le </a:t>
            </a:r>
            <a:r>
              <a:rPr lang="en-US" dirty="0" err="1">
                <a:ea typeface="+mn-lt"/>
                <a:cs typeface="+mn-lt"/>
              </a:rPr>
              <a:t>voleur</a:t>
            </a:r>
            <a:r>
              <a:rPr lang="en-US" dirty="0">
                <a:ea typeface="+mn-lt"/>
                <a:cs typeface="+mn-lt"/>
              </a:rPr>
              <a:t> a </a:t>
            </a:r>
            <a:r>
              <a:rPr lang="en-US" dirty="0" err="1">
                <a:ea typeface="+mn-lt"/>
                <a:cs typeface="+mn-lt"/>
              </a:rPr>
              <a:t>volé</a:t>
            </a:r>
            <a:r>
              <a:rPr lang="en-US" dirty="0">
                <a:ea typeface="+mn-lt"/>
                <a:cs typeface="+mn-lt"/>
              </a:rPr>
              <a:t> tout </a:t>
            </a:r>
            <a:r>
              <a:rPr lang="en-US" dirty="0" err="1">
                <a:ea typeface="+mn-lt"/>
                <a:cs typeface="+mn-lt"/>
              </a:rPr>
              <a:t>l'argent</a:t>
            </a:r>
            <a:r>
              <a:rPr lang="en-US" dirty="0">
                <a:ea typeface="+mn-lt"/>
                <a:cs typeface="+mn-lt"/>
              </a:rPr>
              <a:t> de la...</a:t>
            </a:r>
            <a:r>
              <a:rPr lang="en-US" dirty="0">
                <a:cs typeface="Calibri"/>
              </a:rPr>
              <a:t>"</a:t>
            </a:r>
          </a:p>
          <a:p>
            <a:pPr marL="457200" indent="-457200"/>
            <a:r>
              <a:rPr lang="en-US" dirty="0" err="1">
                <a:cs typeface="Calibri"/>
              </a:rPr>
              <a:t>banque</a:t>
            </a:r>
            <a:r>
              <a:rPr lang="en-US" dirty="0">
                <a:cs typeface="Calibri"/>
              </a:rPr>
              <a:t>?</a:t>
            </a:r>
          </a:p>
          <a:p>
            <a:pPr marL="457200" indent="-457200"/>
            <a:r>
              <a:rPr lang="en-US" dirty="0">
                <a:cs typeface="Calibri"/>
              </a:rPr>
              <a:t>bord?</a:t>
            </a:r>
          </a:p>
          <a:p>
            <a:pPr marL="457200" indent="-457200"/>
            <a:endParaRPr lang="en-US" dirty="0">
              <a:cs typeface="Calibri"/>
            </a:endParaRPr>
          </a:p>
          <a:p>
            <a:pPr marL="0" indent="0">
              <a:buNone/>
            </a:pPr>
            <a:endParaRPr lang="en-US" dirty="0">
              <a:cs typeface="Calibri"/>
            </a:endParaRPr>
          </a:p>
          <a:p>
            <a:pPr marL="457200" indent="-457200"/>
            <a:endParaRPr lang="en-US" dirty="0">
              <a:cs typeface="Calibri"/>
            </a:endParaRPr>
          </a:p>
        </p:txBody>
      </p:sp>
    </p:spTree>
    <p:extLst>
      <p:ext uri="{BB962C8B-B14F-4D97-AF65-F5344CB8AC3E}">
        <p14:creationId xmlns:p14="http://schemas.microsoft.com/office/powerpoint/2010/main" val="52591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912</TotalTime>
  <Words>3731</Words>
  <Application>Microsoft Office PowerPoint</Application>
  <PresentationFormat>Widescreen</PresentationFormat>
  <Paragraphs>346</Paragraphs>
  <Slides>57</Slides>
  <Notes>57</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Calibri Light</vt:lpstr>
      <vt:lpstr>office theme</vt:lpstr>
      <vt:lpstr>Attention, transformers and caveats</vt:lpstr>
      <vt:lpstr>Exam details</vt:lpstr>
      <vt:lpstr>Exam details</vt:lpstr>
      <vt:lpstr>Embeddings preview</vt:lpstr>
      <vt:lpstr>Embeddings preview</vt:lpstr>
      <vt:lpstr>PowerPoint Presentation</vt:lpstr>
      <vt:lpstr>Self-attention</vt:lpstr>
      <vt:lpstr>Self-attention</vt:lpstr>
      <vt:lpstr>Self-attention</vt:lpstr>
      <vt:lpstr>Self-attention</vt:lpstr>
      <vt:lpstr>Self-attention</vt:lpstr>
      <vt:lpstr>Self-attention</vt:lpstr>
      <vt:lpstr>Self-attention</vt:lpstr>
      <vt:lpstr>Self-attention</vt:lpstr>
      <vt:lpstr>Transformers</vt:lpstr>
      <vt:lpstr>Transformers</vt:lpstr>
      <vt:lpstr>Transformers</vt:lpstr>
      <vt:lpstr>Transformers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BERT</vt:lpstr>
      <vt:lpstr>BERT</vt:lpstr>
      <vt:lpstr>BERT</vt:lpstr>
      <vt:lpstr>BERT</vt:lpstr>
      <vt:lpstr>BERT</vt:lpstr>
      <vt:lpstr>PowerPoint Presentation</vt:lpstr>
      <vt:lpstr>BERT</vt:lpstr>
      <vt:lpstr>GPT</vt:lpstr>
      <vt:lpstr>GPT-1</vt:lpstr>
      <vt:lpstr>GPT-2</vt:lpstr>
      <vt:lpstr>GPT-3</vt:lpstr>
      <vt:lpstr>GPT-4</vt:lpstr>
      <vt:lpstr>GPT</vt:lpstr>
      <vt:lpstr>GPT</vt:lpstr>
      <vt:lpstr>PowerPoint Presentation</vt:lpstr>
      <vt:lpstr>GPT</vt:lpstr>
      <vt:lpstr>PowerPoint Presentation</vt:lpstr>
      <vt:lpstr>PowerPoint Presentation</vt:lpstr>
      <vt:lpstr>PowerPoint Presentation</vt:lpstr>
      <vt:lpstr>GPT</vt:lpstr>
      <vt:lpstr>Large language model caveats</vt:lpstr>
      <vt:lpstr>PowerPoint Presentation</vt:lpstr>
      <vt:lpstr>Large language model caveats</vt:lpstr>
      <vt:lpstr>Large language model caveats</vt:lpstr>
      <vt:lpstr>PowerPoint Presentation</vt:lpstr>
      <vt:lpstr>Large language model caveats</vt:lpstr>
      <vt:lpstr>Large language model caveats</vt:lpstr>
      <vt:lpstr>Large language model caveats</vt:lpstr>
      <vt:lpstr>Next class preview</vt:lpstr>
      <vt:lpstr>Next class preview: content</vt:lpstr>
      <vt:lpstr>Next class preview: 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ttention, transformers and large language model caveats</dc:title>
  <dc:creator>Clara Johan E Vandeweerdt</dc:creator>
  <cp:lastModifiedBy>Clara Johan E Vandeweerdt</cp:lastModifiedBy>
  <cp:revision>301</cp:revision>
  <dcterms:created xsi:type="dcterms:W3CDTF">2023-05-08T20:39:12Z</dcterms:created>
  <dcterms:modified xsi:type="dcterms:W3CDTF">2023-05-17T06:13:32Z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2023-05-09T12:28:00Z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64e38a27-39e9-4a47-a0dd-ff6c13c24709</vt:lpwstr>
  </property>
  <property fmtid="{D5CDD505-2E9C-101B-9397-08002B2CF9AE}" pid="8" name="MSIP_Label_6a2630e2-1ac5-455e-8217-0156b1936a76_ContentBits">
    <vt:lpwstr>0</vt:lpwstr>
  </property>
</Properties>
</file>